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6" r:id="rId3"/>
    <p:sldId id="383" r:id="rId4"/>
    <p:sldId id="520" r:id="rId5"/>
    <p:sldId id="521" r:id="rId6"/>
    <p:sldId id="522" r:id="rId7"/>
    <p:sldId id="540" r:id="rId8"/>
    <p:sldId id="523" r:id="rId9"/>
    <p:sldId id="541" r:id="rId10"/>
    <p:sldId id="524" r:id="rId11"/>
    <p:sldId id="525" r:id="rId12"/>
    <p:sldId id="526" r:id="rId13"/>
    <p:sldId id="527" r:id="rId14"/>
    <p:sldId id="528" r:id="rId15"/>
    <p:sldId id="542" r:id="rId16"/>
    <p:sldId id="529" r:id="rId17"/>
    <p:sldId id="543" r:id="rId18"/>
    <p:sldId id="531" r:id="rId19"/>
    <p:sldId id="544" r:id="rId20"/>
    <p:sldId id="532" r:id="rId21"/>
    <p:sldId id="545" r:id="rId22"/>
    <p:sldId id="533" r:id="rId23"/>
    <p:sldId id="546" r:id="rId24"/>
    <p:sldId id="534" r:id="rId25"/>
    <p:sldId id="535" r:id="rId26"/>
    <p:sldId id="548" r:id="rId27"/>
    <p:sldId id="547" r:id="rId28"/>
    <p:sldId id="549" r:id="rId29"/>
    <p:sldId id="550" r:id="rId30"/>
    <p:sldId id="551" r:id="rId31"/>
    <p:sldId id="536" r:id="rId32"/>
    <p:sldId id="537" r:id="rId33"/>
    <p:sldId id="538" r:id="rId34"/>
    <p:sldId id="552" r:id="rId35"/>
    <p:sldId id="385" r:id="rId3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DC4"/>
    <a:srgbClr val="3F6EA7"/>
    <a:srgbClr val="3C609A"/>
    <a:srgbClr val="345284"/>
    <a:srgbClr val="CDF1FF"/>
    <a:srgbClr val="97E1FF"/>
    <a:srgbClr val="00A4E6"/>
    <a:srgbClr val="5BD0FF"/>
    <a:srgbClr val="29C2FF"/>
    <a:srgbClr val="1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8898" autoAdjust="0"/>
  </p:normalViewPr>
  <p:slideViewPr>
    <p:cSldViewPr>
      <p:cViewPr>
        <p:scale>
          <a:sx n="100" d="100"/>
          <a:sy n="100" d="100"/>
        </p:scale>
        <p:origin x="-894" y="-144"/>
      </p:cViewPr>
      <p:guideLst>
        <p:guide orient="horz" pos="119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40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39FFA-0F1A-413B-9BFE-941741C2D487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8097-7531-4C06-8889-FE1FF84836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32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F0AE-7B65-4C9A-8729-A5D1A0ABE57B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72E7F-A2FE-4F50-A94D-8786A43CA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83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008112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아리따M" pitchFamily="18" charset="-127"/>
                <a:ea typeface="아리따M" pitchFamily="18" charset="-127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94903"/>
            <a:ext cx="1702710" cy="251931"/>
          </a:xfrm>
          <a:prstGeom prst="rect">
            <a:avLst/>
          </a:prstGeom>
        </p:spPr>
      </p:pic>
      <p:pic>
        <p:nvPicPr>
          <p:cNvPr id="2050" name="Picture 2" descr="C:\Users\김지선\Desktop\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82234"/>
            <a:ext cx="3672409" cy="10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06"/>
            <a:ext cx="3792066" cy="38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6789"/>
            <a:ext cx="740590" cy="3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6"/>
          <p:cNvSpPr/>
          <p:nvPr userDrawn="1"/>
        </p:nvSpPr>
        <p:spPr>
          <a:xfrm>
            <a:off x="-1" y="6163792"/>
            <a:ext cx="9144001" cy="694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직사각형 10"/>
          <p:cNvSpPr/>
          <p:nvPr userDrawn="1"/>
        </p:nvSpPr>
        <p:spPr>
          <a:xfrm>
            <a:off x="0" y="6091238"/>
            <a:ext cx="9144000" cy="72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27" name="Picture 3" descr="C:\Users\김지선\Desktop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4229284" cy="11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7152"/>
            <a:ext cx="819938" cy="3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06" y="-1"/>
            <a:ext cx="4558495" cy="46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500584" y="1340768"/>
            <a:ext cx="5095752" cy="2520280"/>
          </a:xfrm>
        </p:spPr>
        <p:txBody>
          <a:bodyPr/>
          <a:lstStyle>
            <a:lvl1pPr algn="l">
              <a:defRPr sz="5400" b="1" i="1" baseline="0">
                <a:solidFill>
                  <a:schemeClr val="accent6"/>
                </a:solidFill>
                <a:latin typeface="다음_Regular" pitchFamily="2" charset="-127"/>
                <a:ea typeface="다음_Regular" pitchFamily="2" charset="-127"/>
              </a:defRPr>
            </a:lvl1pPr>
          </a:lstStyle>
          <a:p>
            <a:r>
              <a:rPr lang="en-US" altLang="ko-KR" dirty="0" smtClean="0"/>
              <a:t>Thank you.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578" y="595313"/>
            <a:ext cx="1216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880542" y="981075"/>
            <a:ext cx="718661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 smtClean="0">
                <a:latin typeface="HY견고딕" pitchFamily="18" charset="-127"/>
                <a:ea typeface="HY견고딕" pitchFamily="18" charset="-127"/>
              </a:rPr>
              <a:t>IT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baseline="0" dirty="0" err="1" smtClean="0">
                <a:latin typeface="HY견고딕" pitchFamily="18" charset="-127"/>
                <a:ea typeface="HY견고딕" pitchFamily="18" charset="-127"/>
              </a:rPr>
              <a:t>CookBook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정보 보안 개론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개정판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kumimoji="0" lang="de-DE" altLang="ko-KR" sz="1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612453" y="1700213"/>
            <a:ext cx="799147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[</a:t>
            </a:r>
            <a:r>
              <a:rPr kumimoji="0"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</a:t>
            </a:r>
            <a:r>
              <a:rPr kumimoji="0" lang="ko-KR" altLang="en-US" sz="1000" dirty="0" err="1" smtClean="0">
                <a:ea typeface="맑은 고딕" pitchFamily="50" charset="-127"/>
              </a:rPr>
              <a:t>한빛아카데미</a:t>
            </a:r>
            <a:r>
              <a:rPr kumimoji="0" lang="ko-KR" altLang="en-US" sz="1000" dirty="0" smtClean="0">
                <a:ea typeface="맑은 고딕" pitchFamily="50" charset="-127"/>
              </a:rPr>
              <a:t>㈜</a:t>
            </a:r>
            <a:r>
              <a:rPr kumimoji="0" lang="ko-KR" altLang="en-US" sz="1000" dirty="0">
                <a:ea typeface="맑은 고딕" pitchFamily="50" charset="-127"/>
              </a:rPr>
              <a:t>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</a:t>
            </a:r>
            <a:r>
              <a:rPr kumimoji="0" lang="ko-KR" altLang="en-US" sz="1000" u="sng" dirty="0" smtClean="0">
                <a:solidFill>
                  <a:srgbClr val="222222"/>
                </a:solidFill>
                <a:ea typeface="맑은 고딕" pitchFamily="50" charset="-127"/>
              </a:rPr>
              <a:t>징역</a:t>
            </a:r>
            <a:r>
              <a:rPr kumimoji="0" lang="en-US" altLang="ko-KR" sz="1000" u="sng" dirty="0" smtClean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sp>
        <p:nvSpPr>
          <p:cNvPr id="5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755576" y="768921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목차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51323"/>
            <a:ext cx="7615014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11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611560" y="762422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</a:t>
            </a:r>
          </a:p>
        </p:txBody>
      </p:sp>
      <p:sp>
        <p:nvSpPr>
          <p:cNvPr id="11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44824"/>
            <a:ext cx="7704856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7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섹션 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132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2"/>
          <p:cNvSpPr>
            <a:spLocks noGrp="1"/>
          </p:cNvSpPr>
          <p:nvPr>
            <p:ph idx="10"/>
          </p:nvPr>
        </p:nvSpPr>
        <p:spPr>
          <a:xfrm>
            <a:off x="4644008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1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51520" y="1600200"/>
            <a:ext cx="871296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3486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C4A7B72-6AE8-49C2-8F32-E8A725FD610D}" type="datetimeFigureOut">
              <a:rPr lang="ko-KR" altLang="en-US" smtClean="0"/>
              <a:pPr>
                <a:defRPr/>
              </a:pPr>
              <a:t>2017-04-27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1581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DD98C4-AD35-4759-9571-E1AA62A00DA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5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nirsoft.net/utils/cports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cnet.com/Process-Explorer/3000-2094_4-10223605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제목 1"/>
          <p:cNvSpPr>
            <a:spLocks noGrp="1"/>
          </p:cNvSpPr>
          <p:nvPr>
            <p:ph type="ctrTitle"/>
          </p:nvPr>
        </p:nvSpPr>
        <p:spPr>
          <a:xfrm>
            <a:off x="323850" y="5589241"/>
            <a:ext cx="8496622" cy="108012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Chapter 06. </a:t>
            </a:r>
            <a:r>
              <a:rPr lang="ko-KR" altLang="en-US" sz="2800" dirty="0" smtClean="0"/>
              <a:t>악성코드 </a:t>
            </a:r>
            <a:r>
              <a:rPr lang="en-US" altLang="ko-KR" sz="2800" dirty="0" smtClean="0"/>
              <a:t>: </a:t>
            </a:r>
            <a:r>
              <a:rPr lang="ko-KR" altLang="en-US" sz="2000" dirty="0" smtClean="0">
                <a:solidFill>
                  <a:schemeClr val="accent6"/>
                </a:solidFill>
              </a:rPr>
              <a:t>인터넷을 통해 전이되는 </a:t>
            </a:r>
            <a:r>
              <a:rPr lang="ko-KR" altLang="en-US" sz="2000" dirty="0" err="1" smtClean="0">
                <a:solidFill>
                  <a:schemeClr val="accent6"/>
                </a:solidFill>
              </a:rPr>
              <a:t>웜과</a:t>
            </a:r>
            <a:r>
              <a:rPr lang="ko-KR" altLang="en-US" sz="2000" dirty="0" smtClean="0">
                <a:solidFill>
                  <a:schemeClr val="accent6"/>
                </a:solidFill>
              </a:rPr>
              <a:t> 바이러스</a:t>
            </a:r>
            <a:endParaRPr lang="ko-KR" altLang="en-US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바이러스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352928" cy="5400600"/>
          </a:xfrm>
        </p:spPr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세대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원시형</a:t>
            </a:r>
            <a:r>
              <a:rPr lang="ko-KR" altLang="en-US" dirty="0" smtClean="0"/>
              <a:t> 바이러스</a:t>
            </a:r>
            <a:endParaRPr lang="en-US" altLang="ko-KR" dirty="0" smtClean="0"/>
          </a:p>
          <a:p>
            <a:pPr lvl="2"/>
            <a:r>
              <a:rPr lang="en-US" altLang="ko-KR" b="1" dirty="0" smtClean="0"/>
              <a:t>3</a:t>
            </a:r>
            <a:r>
              <a:rPr lang="ko-KR" altLang="en-US" b="1" dirty="0" smtClean="0"/>
              <a:t>단계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운영체제 위치 정보 로드</a:t>
            </a:r>
            <a:endParaRPr lang="en-US" altLang="ko-KR" b="1" dirty="0" smtClean="0"/>
          </a:p>
          <a:p>
            <a:pPr lvl="3"/>
            <a:r>
              <a:rPr lang="ko-KR" altLang="en-US" dirty="0" smtClean="0"/>
              <a:t>윈도우 </a:t>
            </a:r>
            <a:r>
              <a:rPr lang="en-US" altLang="ko-KR" dirty="0" smtClean="0"/>
              <a:t>2003 </a:t>
            </a:r>
            <a:r>
              <a:rPr lang="ko-KR" altLang="en-US" dirty="0" smtClean="0"/>
              <a:t>이전 </a:t>
            </a:r>
            <a:r>
              <a:rPr lang="en-US" altLang="ko-KR" dirty="0" smtClean="0"/>
              <a:t>: CMOS </a:t>
            </a:r>
            <a:r>
              <a:rPr lang="ko-KR" altLang="en-US" dirty="0" smtClean="0"/>
              <a:t>정보를 읽어 부팅 매체를 확인한 뒤 부팅 매체의 </a:t>
            </a:r>
            <a:r>
              <a:rPr lang="en-US" altLang="ko-KR" dirty="0" smtClean="0"/>
              <a:t>MBR(Master Boot Record) </a:t>
            </a:r>
            <a:r>
              <a:rPr lang="ko-KR" altLang="en-US" dirty="0" smtClean="0"/>
              <a:t>정보를 읽음</a:t>
            </a:r>
            <a:r>
              <a:rPr lang="en-US" altLang="ko-KR" dirty="0" smtClean="0"/>
              <a:t>.</a:t>
            </a:r>
          </a:p>
          <a:p>
            <a:pPr lvl="4">
              <a:spcAft>
                <a:spcPts val="300"/>
              </a:spcAft>
            </a:pPr>
            <a:r>
              <a:rPr lang="en-US" altLang="ko-KR" dirty="0" smtClean="0"/>
              <a:t>MBR</a:t>
            </a:r>
            <a:r>
              <a:rPr lang="ko-KR" altLang="en-US" dirty="0" smtClean="0"/>
              <a:t>은 운영체제가 어디에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어떻게 위치해 있는지를 식별하여 컴퓨터의 주 기억장치에 적재될 수 있도록 하기 위한 </a:t>
            </a:r>
            <a:endParaRPr lang="en-US" altLang="ko-KR" dirty="0" smtClean="0"/>
          </a:p>
          <a:p>
            <a:pPr lvl="4">
              <a:spcAft>
                <a:spcPts val="300"/>
              </a:spcAft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정보로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하드 디스크나 디스켓의 첫 번째 섹터에 저장되어 있음</a:t>
            </a:r>
            <a:r>
              <a:rPr lang="en-US" altLang="ko-KR" dirty="0" smtClean="0"/>
              <a:t>.</a:t>
            </a:r>
          </a:p>
          <a:p>
            <a:pPr lvl="4">
              <a:spcAft>
                <a:spcPts val="300"/>
              </a:spcAft>
            </a:pPr>
            <a:r>
              <a:rPr lang="en-US" altLang="ko-KR" dirty="0" smtClean="0"/>
              <a:t>MBR</a:t>
            </a:r>
            <a:r>
              <a:rPr lang="ko-KR" altLang="en-US" dirty="0" smtClean="0"/>
              <a:t>은 메모리에 적재될 운영체제가 저장된 파티션의 부트 섹터 레코드를 읽을 수 있는 프로그램</a:t>
            </a:r>
            <a:r>
              <a:rPr lang="en-US" altLang="ko-KR" dirty="0" smtClean="0"/>
              <a:t> </a:t>
            </a:r>
          </a:p>
          <a:p>
            <a:pPr lvl="4">
              <a:spcAft>
                <a:spcPts val="300"/>
              </a:spcAft>
            </a:pPr>
            <a:r>
              <a:rPr lang="ko-KR" altLang="en-US" dirty="0" smtClean="0"/>
              <a:t>이때 부트 섹터 레코드는 운영체제의 나머지 부분을 메모리에 적재시키는 프로그램을 담고 있음</a:t>
            </a:r>
            <a:r>
              <a:rPr lang="en-US" altLang="ko-KR" dirty="0" smtClean="0"/>
              <a:t>.</a:t>
            </a:r>
          </a:p>
          <a:p>
            <a:pPr lvl="3"/>
            <a:endParaRPr lang="en-US" altLang="ko-KR" dirty="0" smtClean="0"/>
          </a:p>
          <a:p>
            <a:pPr lvl="3"/>
            <a:r>
              <a:rPr lang="ko-KR" altLang="en-US" dirty="0" smtClean="0"/>
              <a:t>윈도우 </a:t>
            </a:r>
            <a:r>
              <a:rPr lang="en-US" altLang="ko-KR" dirty="0" smtClean="0"/>
              <a:t>2008 </a:t>
            </a:r>
            <a:r>
              <a:rPr lang="ko-KR" altLang="en-US" dirty="0" smtClean="0"/>
              <a:t>이후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윈도우 부트 서브 시스템</a:t>
            </a:r>
            <a:r>
              <a:rPr lang="en-US" altLang="ko-KR" dirty="0" smtClean="0"/>
              <a:t>(Window Boot Manager)</a:t>
            </a:r>
            <a:r>
              <a:rPr lang="ko-KR" altLang="en-US" dirty="0" smtClean="0"/>
              <a:t>이 실행됨</a:t>
            </a:r>
            <a:r>
              <a:rPr lang="en-US" altLang="ko-KR" dirty="0" smtClean="0"/>
              <a:t>.</a:t>
            </a:r>
          </a:p>
          <a:p>
            <a:pPr lvl="4">
              <a:spcAft>
                <a:spcPts val="300"/>
              </a:spcAft>
            </a:pPr>
            <a:r>
              <a:rPr lang="ko-KR" altLang="en-US" dirty="0" smtClean="0"/>
              <a:t>윈도우 부트 서브 시스템은 </a:t>
            </a:r>
            <a:r>
              <a:rPr lang="en-US" altLang="ko-KR" dirty="0" smtClean="0"/>
              <a:t>bootmgr.exe</a:t>
            </a:r>
            <a:r>
              <a:rPr lang="ko-KR" altLang="en-US" dirty="0" smtClean="0"/>
              <a:t>가 실행되고 부트 설정 데이터</a:t>
            </a:r>
            <a:r>
              <a:rPr lang="en-US" altLang="ko-KR" dirty="0" smtClean="0"/>
              <a:t>(BCD, Boot Configuration Data)</a:t>
            </a:r>
            <a:r>
              <a:rPr lang="ko-KR" altLang="en-US" dirty="0" smtClean="0"/>
              <a:t>를 읽어 실</a:t>
            </a:r>
            <a:endParaRPr lang="en-US" altLang="ko-KR" dirty="0" smtClean="0"/>
          </a:p>
          <a:p>
            <a:pPr lvl="4">
              <a:spcAft>
                <a:spcPts val="300"/>
              </a:spcAft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행 가능한 운영체제의 목록을 보여줌</a:t>
            </a:r>
            <a:r>
              <a:rPr lang="en-US" altLang="ko-KR" dirty="0" smtClean="0"/>
              <a:t>.</a:t>
            </a:r>
          </a:p>
          <a:p>
            <a:pPr lvl="4">
              <a:spcAft>
                <a:spcPts val="300"/>
              </a:spcAft>
            </a:pPr>
            <a:r>
              <a:rPr lang="ko-KR" altLang="en-US" dirty="0" smtClean="0"/>
              <a:t>이것은 </a:t>
            </a:r>
            <a:r>
              <a:rPr lang="en-US" altLang="ko-KR" dirty="0" smtClean="0"/>
              <a:t>NTDLR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boot.ini</a:t>
            </a:r>
            <a:r>
              <a:rPr lang="ko-KR" altLang="en-US" dirty="0" smtClean="0"/>
              <a:t>을 읽어 실행 가능한 운영체제의 목록을 보여주는 것과 같음</a:t>
            </a:r>
            <a:r>
              <a:rPr lang="en-US" altLang="ko-KR" dirty="0" smtClean="0"/>
              <a:t>.</a:t>
            </a:r>
          </a:p>
          <a:p>
            <a:pPr lvl="3"/>
            <a:endParaRPr lang="en-US" altLang="ko-KR" dirty="0" smtClean="0"/>
          </a:p>
          <a:p>
            <a:pPr lvl="3"/>
            <a:r>
              <a:rPr lang="ko-KR" altLang="en-US" dirty="0" smtClean="0"/>
              <a:t>부트 바이러스는 이 </a:t>
            </a:r>
            <a:r>
              <a:rPr lang="en-US" altLang="ko-KR" dirty="0" smtClean="0"/>
              <a:t>3</a:t>
            </a:r>
            <a:r>
              <a:rPr lang="ko-KR" altLang="en-US" dirty="0" smtClean="0"/>
              <a:t>단계에서 동작</a:t>
            </a:r>
            <a:r>
              <a:rPr lang="en-US" altLang="ko-KR" dirty="0" smtClean="0"/>
              <a:t>.</a:t>
            </a:r>
          </a:p>
          <a:p>
            <a:pPr lvl="3"/>
            <a:endParaRPr lang="en-US" altLang="ko-KR" dirty="0" smtClean="0"/>
          </a:p>
          <a:p>
            <a:pPr lvl="3"/>
            <a:r>
              <a:rPr lang="ko-KR" altLang="en-US" dirty="0" smtClean="0"/>
              <a:t>부트 바이러스에 감염된 플로피 디스크로 운영체제를 구동시키면 바이러스가</a:t>
            </a:r>
            <a:r>
              <a:rPr lang="en-US" altLang="ko-KR" dirty="0" smtClean="0"/>
              <a:t>MBR</a:t>
            </a:r>
            <a:r>
              <a:rPr lang="ko-KR" altLang="en-US" dirty="0" smtClean="0"/>
              <a:t>과 함께 </a:t>
            </a:r>
            <a:r>
              <a:rPr lang="en-US" altLang="ko-KR" dirty="0" smtClean="0"/>
              <a:t>PC </a:t>
            </a:r>
            <a:r>
              <a:rPr lang="ko-KR" altLang="en-US" dirty="0" smtClean="0"/>
              <a:t>메모리에 저장되고 부팅 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후에 사용되는 모든 프로그램에 자신을 감염시킴</a:t>
            </a:r>
            <a:r>
              <a:rPr lang="en-US" altLang="ko-KR" dirty="0" smtClean="0"/>
              <a:t>.</a:t>
            </a:r>
          </a:p>
          <a:p>
            <a:pPr lvl="3"/>
            <a:endParaRPr lang="en-US" altLang="ko-KR" dirty="0" smtClean="0"/>
          </a:p>
          <a:p>
            <a:pPr lvl="3"/>
            <a:r>
              <a:rPr lang="ko-KR" altLang="en-US" dirty="0" smtClean="0"/>
              <a:t>부트 바이러스는 브레인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몽키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미켈란젤로 바이러스가 있음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바이러스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세대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원시형</a:t>
            </a:r>
            <a:r>
              <a:rPr lang="ko-KR" altLang="en-US" dirty="0" smtClean="0"/>
              <a:t> 바이러스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파일 바이러스</a:t>
            </a:r>
            <a:endParaRPr lang="en-US" altLang="ko-KR" b="1" dirty="0" smtClean="0"/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파일을 직접 감염시키는 바이러스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하드 디스크가 </a:t>
            </a:r>
            <a:r>
              <a:rPr lang="en-US" altLang="ko-KR" dirty="0" smtClean="0">
                <a:latin typeface="+mn-ea"/>
              </a:rPr>
              <a:t>PC</a:t>
            </a:r>
            <a:r>
              <a:rPr lang="ko-KR" altLang="en-US" dirty="0" smtClean="0">
                <a:latin typeface="+mn-ea"/>
              </a:rPr>
              <a:t>에서 일반화되면서 그 대안으로 나온 형태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일반적으로 </a:t>
            </a:r>
            <a:r>
              <a:rPr lang="en-US" altLang="ko-KR" dirty="0" smtClean="0">
                <a:latin typeface="+mn-ea"/>
              </a:rPr>
              <a:t>COM</a:t>
            </a:r>
            <a:r>
              <a:rPr lang="ko-KR" altLang="en-US" dirty="0" smtClean="0">
                <a:latin typeface="+mn-ea"/>
              </a:rPr>
              <a:t>이나 </a:t>
            </a:r>
            <a:r>
              <a:rPr lang="en-US" altLang="ko-KR" dirty="0" smtClean="0">
                <a:latin typeface="+mn-ea"/>
              </a:rPr>
              <a:t>EXE</a:t>
            </a:r>
            <a:r>
              <a:rPr lang="ko-KR" altLang="en-US" dirty="0" smtClean="0">
                <a:latin typeface="+mn-ea"/>
              </a:rPr>
              <a:t>와 같은 실행 파일과 오버레이 파일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디바이스 드라이버 등에 감염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전체 바이러스의 </a:t>
            </a:r>
            <a:r>
              <a:rPr lang="en-US" altLang="ko-KR" dirty="0" smtClean="0">
                <a:latin typeface="+mn-ea"/>
              </a:rPr>
              <a:t>80% </a:t>
            </a:r>
            <a:r>
              <a:rPr lang="ko-KR" altLang="en-US" dirty="0" smtClean="0">
                <a:latin typeface="+mn-ea"/>
              </a:rPr>
              <a:t>이상을 차지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바이러스에 감염된 실행 파일이 실행될 때 바이러스 코드를 실행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132572" y="594928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6-4]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파일 바이러스의 감염 위치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01008"/>
            <a:ext cx="662067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바이러스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세대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원시형</a:t>
            </a:r>
            <a:r>
              <a:rPr lang="ko-KR" altLang="en-US" dirty="0" smtClean="0"/>
              <a:t> 바이러스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파일 바이러스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바이러스가 프로그램의 뒷부분에 위치하게 된 이유는 백신의 바이러스 스캔으로부터 자신의 존재를 숨기기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위해서임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ko-KR" altLang="en-US" dirty="0" smtClean="0">
                <a:latin typeface="+mn-ea"/>
              </a:rPr>
              <a:t>예루살렘 바이러스가 최초의 파일 바이러스로 알려져 있음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2"/>
            <a:r>
              <a:rPr lang="ko-KR" altLang="en-US" dirty="0" smtClean="0">
                <a:latin typeface="+mn-ea"/>
              </a:rPr>
              <a:t>이외에도 </a:t>
            </a:r>
            <a:r>
              <a:rPr lang="ko-KR" altLang="en-US" dirty="0" err="1" smtClean="0">
                <a:latin typeface="+mn-ea"/>
              </a:rPr>
              <a:t>썬데이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err="1" smtClean="0">
                <a:latin typeface="+mn-ea"/>
              </a:rPr>
              <a:t>스콜피온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err="1" smtClean="0">
                <a:latin typeface="+mn-ea"/>
              </a:rPr>
              <a:t>크로우</a:t>
            </a:r>
            <a:r>
              <a:rPr lang="en-US" altLang="ko-KR" dirty="0" smtClean="0">
                <a:latin typeface="+mn-ea"/>
              </a:rPr>
              <a:t>, FCL </a:t>
            </a:r>
            <a:r>
              <a:rPr lang="ko-KR" altLang="en-US" dirty="0" smtClean="0">
                <a:latin typeface="+mn-ea"/>
              </a:rPr>
              <a:t>등이 있음</a:t>
            </a:r>
            <a:r>
              <a:rPr lang="en-US" altLang="ko-KR" dirty="0" smtClean="0">
                <a:latin typeface="+mn-ea"/>
              </a:rPr>
              <a:t>. CIH </a:t>
            </a:r>
            <a:r>
              <a:rPr lang="ko-KR" altLang="en-US" dirty="0" smtClean="0">
                <a:latin typeface="+mn-ea"/>
              </a:rPr>
              <a:t>바이러스도 이에 해당됨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2"/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1240092" y="566124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6-5]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바이러스가 프로그램 뒤에 있는 경우 실행 루틴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389" y="2420889"/>
            <a:ext cx="443930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바이러스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424936" cy="5400600"/>
          </a:xfrm>
        </p:spPr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세대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암호형</a:t>
            </a:r>
            <a:r>
              <a:rPr lang="ko-KR" altLang="en-US" dirty="0" smtClean="0"/>
              <a:t> 바이러스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바이러스 코드를 쉽게 파악하고 제거할 수 없도록 암호화한 바이러스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바이러스 제작자들은 백신의 진단을 우회하기 위해 자체적으로 코드를 암호화하는 방법을 사용하여 백신 프로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그램이 진단하기 힘들게 만들기 시작함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sz="800" dirty="0" smtClean="0"/>
          </a:p>
          <a:p>
            <a:pPr lvl="1"/>
            <a:r>
              <a:rPr lang="ko-KR" altLang="en-US" dirty="0" smtClean="0"/>
              <a:t>바이러스가 동작할 때 메모리에 올라오는 과정에서 암호화가 풀림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이를 이용하여 메모리에 실행되어 올라온 바이러스를 거꾸로 분석하여 감염파일과 바이러스를 분석하고 치료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슬로우</a:t>
            </a:r>
            <a:r>
              <a:rPr lang="en-US" altLang="ko-KR" dirty="0" smtClean="0"/>
              <a:t>(Slow), </a:t>
            </a:r>
            <a:r>
              <a:rPr lang="ko-KR" altLang="en-US" dirty="0" err="1" smtClean="0"/>
              <a:t>캐스케이드</a:t>
            </a:r>
            <a:r>
              <a:rPr lang="en-US" altLang="ko-KR" dirty="0" smtClean="0"/>
              <a:t>(Cascade), </a:t>
            </a:r>
            <a:r>
              <a:rPr lang="ko-KR" altLang="en-US" dirty="0" smtClean="0"/>
              <a:t>원더러</a:t>
            </a:r>
            <a:r>
              <a:rPr lang="en-US" altLang="ko-KR" dirty="0" smtClean="0"/>
              <a:t>(Wanderer), </a:t>
            </a:r>
            <a:r>
              <a:rPr lang="ko-KR" altLang="en-US" dirty="0" err="1" smtClean="0"/>
              <a:t>버글러</a:t>
            </a:r>
            <a:r>
              <a:rPr lang="en-US" altLang="ko-KR" dirty="0" smtClean="0"/>
              <a:t>(burglar) </a:t>
            </a:r>
            <a:r>
              <a:rPr lang="ko-KR" altLang="en-US" dirty="0" smtClean="0"/>
              <a:t>등이 있음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endParaRPr lang="en-US" altLang="ko-KR" dirty="0" smtClean="0"/>
          </a:p>
          <a:p>
            <a:r>
              <a:rPr lang="en-US" altLang="ko-KR" dirty="0" smtClean="0"/>
              <a:t>3</a:t>
            </a:r>
            <a:r>
              <a:rPr lang="ko-KR" altLang="en-US" dirty="0" smtClean="0"/>
              <a:t>세대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은폐형</a:t>
            </a:r>
            <a:r>
              <a:rPr lang="ko-KR" altLang="en-US" dirty="0" smtClean="0"/>
              <a:t> 바이러스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바이러스에 감염된 파일들이 일정 기간의 잠복기를 가지도록 만들어진 바이러스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확산되기도 전에 바이러스가 활동하기 시작하면 다른 시스템으로 전파되기 힘들기 때문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이런 이유로 감염이 되더라도 실제로 바이러스가 동작하기 전까지 쉽게 그 존재를 파악하기 힘들었음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브레인</a:t>
            </a:r>
            <a:r>
              <a:rPr lang="en-US" altLang="ko-KR" dirty="0" smtClean="0"/>
              <a:t>(Brain), </a:t>
            </a:r>
            <a:r>
              <a:rPr lang="ko-KR" altLang="en-US" dirty="0" err="1" smtClean="0"/>
              <a:t>조시</a:t>
            </a:r>
            <a:r>
              <a:rPr lang="en-US" altLang="ko-KR" dirty="0" smtClean="0"/>
              <a:t>(Joshi), 512, 4096 </a:t>
            </a:r>
            <a:r>
              <a:rPr lang="ko-KR" altLang="en-US" dirty="0" smtClean="0"/>
              <a:t>바이러스 등이 있음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72584" y="306797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6-6]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암호화된 바이러스 코드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869" y="2491913"/>
            <a:ext cx="5688632" cy="51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바이러스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424936" cy="5400600"/>
          </a:xfrm>
        </p:spPr>
        <p:txBody>
          <a:bodyPr/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세대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다형성</a:t>
            </a:r>
            <a:r>
              <a:rPr lang="ko-KR" altLang="en-US" dirty="0" smtClean="0"/>
              <a:t> 바이러스</a:t>
            </a:r>
            <a:endParaRPr lang="en-US" altLang="ko-KR" dirty="0" smtClean="0"/>
          </a:p>
          <a:p>
            <a:pPr lvl="1">
              <a:spcBef>
                <a:spcPct val="0"/>
              </a:spcBef>
              <a:spcAft>
                <a:spcPts val="200"/>
              </a:spcAft>
            </a:pPr>
            <a:r>
              <a:rPr lang="ko-KR" altLang="en-US" dirty="0" smtClean="0"/>
              <a:t>백신 프로그램이 특정 </a:t>
            </a:r>
            <a:r>
              <a:rPr lang="ko-KR" altLang="en-US" dirty="0" err="1" smtClean="0"/>
              <a:t>식별자를</a:t>
            </a:r>
            <a:r>
              <a:rPr lang="ko-KR" altLang="en-US" dirty="0" smtClean="0"/>
              <a:t> 이용하여 바이러스를 진단하는 기능을 우회하기 위해 만들어진 바이러스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err="1" smtClean="0"/>
              <a:t>다형성</a:t>
            </a:r>
            <a:r>
              <a:rPr lang="ko-KR" altLang="en-US" dirty="0" smtClean="0"/>
              <a:t> 바이러스는 코드 조합을 다양하게 할 수 있는 조합</a:t>
            </a:r>
            <a:r>
              <a:rPr lang="en-US" altLang="ko-KR" dirty="0" smtClean="0"/>
              <a:t>(Mutation) </a:t>
            </a:r>
            <a:r>
              <a:rPr lang="ko-KR" altLang="en-US" dirty="0" smtClean="0"/>
              <a:t>프로그램을 </a:t>
            </a:r>
            <a:r>
              <a:rPr lang="ko-KR" altLang="en-US" dirty="0" err="1" smtClean="0"/>
              <a:t>암호형</a:t>
            </a:r>
            <a:r>
              <a:rPr lang="ko-KR" altLang="en-US" dirty="0" smtClean="0"/>
              <a:t> 바이러스에 덧붙여 감염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실행될 때마다 바이러스 코드 자체를 변경시켜 </a:t>
            </a:r>
            <a:r>
              <a:rPr lang="ko-KR" altLang="en-US" dirty="0" err="1" smtClean="0"/>
              <a:t>식별자로</a:t>
            </a:r>
            <a:r>
              <a:rPr lang="ko-KR" altLang="en-US" dirty="0" smtClean="0"/>
              <a:t> 구분하기 어렵게 함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59632" y="623731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6-7]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다형성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바이러스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468" y="2420888"/>
            <a:ext cx="4640188" cy="373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바이러스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세대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매크로 바이러스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기존의 바이러스는 실행할 수 있는 파일</a:t>
            </a:r>
            <a:r>
              <a:rPr lang="en-US" altLang="ko-KR" dirty="0" smtClean="0"/>
              <a:t>(COM</a:t>
            </a:r>
            <a:r>
              <a:rPr lang="ko-KR" altLang="en-US" dirty="0" smtClean="0"/>
              <a:t>이나 </a:t>
            </a:r>
            <a:r>
              <a:rPr lang="en-US" altLang="ko-KR" dirty="0" smtClean="0"/>
              <a:t>EXE)</a:t>
            </a:r>
            <a:r>
              <a:rPr lang="ko-KR" altLang="en-US" dirty="0" smtClean="0"/>
              <a:t>에 감염된 반면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매크로 바이러스는 엑셀 또는 워드와 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같은 문서 파일의 매크로 기능을 이용하기 때문에 워드나 엑셀 파일을 열 때 감염됨</a:t>
            </a:r>
            <a:r>
              <a:rPr lang="en-US" altLang="ko-KR" dirty="0" smtClean="0"/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워드 컨셉트</a:t>
            </a:r>
            <a:r>
              <a:rPr lang="en-US" altLang="ko-KR" dirty="0" smtClean="0"/>
              <a:t>(Word Concept), </a:t>
            </a:r>
            <a:r>
              <a:rPr lang="ko-KR" altLang="en-US" dirty="0" err="1" smtClean="0"/>
              <a:t>와쭈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Wazzu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엑셀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라룩스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Laloux</a:t>
            </a:r>
            <a:r>
              <a:rPr lang="en-US" altLang="ko-KR" dirty="0" smtClean="0"/>
              <a:t>) </a:t>
            </a:r>
            <a:r>
              <a:rPr lang="ko-KR" altLang="en-US" dirty="0" smtClean="0"/>
              <a:t>바이러스 등이 있음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1">
              <a:buNone/>
            </a:pPr>
            <a:endParaRPr lang="en-US" altLang="ko-KR" dirty="0" smtClean="0"/>
          </a:p>
          <a:p>
            <a:pPr lvl="1"/>
            <a:endParaRPr lang="ko-KR" altLang="en-US" dirty="0"/>
          </a:p>
        </p:txBody>
      </p:sp>
      <p:pic>
        <p:nvPicPr>
          <p:cNvPr id="7171" name="Picture 3" descr="C:\Documents and Settings\Administrator\바탕 화면\실이미지\6장\6-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5040560" cy="36339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6312" y="615741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6-7]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다형성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바이러스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바이러스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세대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매크로 바이러스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매크로 바이러스의 증상</a:t>
            </a:r>
            <a:endParaRPr lang="en-US" altLang="ko-KR" dirty="0" smtClean="0"/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문서가 정상적으로 열리지 않거나 암호가 설정되어 있음</a:t>
            </a:r>
            <a:r>
              <a:rPr lang="en-US" altLang="ko-KR" dirty="0" smtClean="0"/>
              <a:t>.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문서 내용에 깨진 글자나 이상한 문구가 포함되어 있음</a:t>
            </a:r>
            <a:r>
              <a:rPr lang="en-US" altLang="ko-KR" dirty="0" smtClean="0"/>
              <a:t>.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도구 메뉴 중 매크로 메뉴가 실행할 수 없게 잠겨 있음</a:t>
            </a:r>
            <a:r>
              <a:rPr lang="en-US" altLang="ko-KR" dirty="0" smtClean="0"/>
              <a:t>.</a:t>
            </a:r>
          </a:p>
          <a:p>
            <a:pPr lvl="2">
              <a:spcBef>
                <a:spcPts val="288"/>
              </a:spcBef>
            </a:pPr>
            <a:r>
              <a:rPr lang="ko-KR" altLang="en-US" dirty="0" err="1" smtClean="0"/>
              <a:t>액셀이나</a:t>
            </a:r>
            <a:r>
              <a:rPr lang="ko-KR" altLang="en-US" dirty="0" smtClean="0"/>
              <a:t> 워드 작업 중 </a:t>
            </a:r>
            <a:r>
              <a:rPr lang="en-US" altLang="ko-KR" dirty="0" smtClean="0"/>
              <a:t>VB(Visual Basic) </a:t>
            </a:r>
            <a:r>
              <a:rPr lang="ko-KR" altLang="en-US" dirty="0" smtClean="0"/>
              <a:t>편집기의 디버그 모드가 실행됨</a:t>
            </a:r>
            <a:r>
              <a:rPr lang="en-US" altLang="ko-KR" dirty="0" smtClean="0"/>
              <a:t>.</a:t>
            </a:r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r>
              <a:rPr lang="ko-KR" altLang="en-US" dirty="0" smtClean="0"/>
              <a:t>차세대 바이러스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최근에는 매크로 바이러스에서 나타난 스크립트 형태의 바이러스가 더욱 활성화되고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대부분 네트워크와 메일을 이용하여 전파되는 방식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바이러스는 단순히 데이터를 파괴하고 다른 파일을 감염시키는 형태에서 벗어나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사용자 정보를 빼내가거나 시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스템을</a:t>
            </a:r>
            <a:r>
              <a:rPr lang="ko-KR" altLang="en-US" dirty="0" smtClean="0"/>
              <a:t> 장악하기 위한 </a:t>
            </a:r>
            <a:r>
              <a:rPr lang="ko-KR" altLang="en-US" dirty="0" err="1" smtClean="0"/>
              <a:t>백도어</a:t>
            </a:r>
            <a:r>
              <a:rPr lang="ko-KR" altLang="en-US" dirty="0" smtClean="0"/>
              <a:t> 기능을 가진 </a:t>
            </a:r>
            <a:r>
              <a:rPr lang="ko-KR" altLang="en-US" dirty="0" err="1" smtClean="0"/>
              <a:t>웜의</a:t>
            </a:r>
            <a:r>
              <a:rPr lang="ko-KR" altLang="en-US" dirty="0" smtClean="0"/>
              <a:t> 형태로 진화하고 있음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err="1" smtClean="0"/>
              <a:t>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52736"/>
            <a:ext cx="8208912" cy="5400600"/>
          </a:xfrm>
        </p:spPr>
        <p:txBody>
          <a:bodyPr/>
          <a:lstStyle/>
          <a:p>
            <a:r>
              <a:rPr lang="ko-KR" altLang="en-US" dirty="0" err="1" smtClean="0"/>
              <a:t>웜의</a:t>
            </a:r>
            <a:r>
              <a:rPr lang="ko-KR" altLang="en-US" dirty="0" smtClean="0"/>
              <a:t> 등장</a:t>
            </a:r>
            <a:endParaRPr lang="en-US" altLang="ko-KR" dirty="0" smtClean="0"/>
          </a:p>
          <a:p>
            <a:pPr lvl="1">
              <a:spcAft>
                <a:spcPts val="300"/>
              </a:spcAft>
            </a:pPr>
            <a:r>
              <a:rPr lang="ko-KR" altLang="en-US" dirty="0" err="1" smtClean="0"/>
              <a:t>웜</a:t>
            </a:r>
            <a:r>
              <a:rPr lang="en-US" altLang="ko-KR" dirty="0" smtClean="0"/>
              <a:t>(Worm)</a:t>
            </a:r>
            <a:r>
              <a:rPr lang="ko-KR" altLang="en-US" dirty="0" smtClean="0"/>
              <a:t>은 인터넷 또는 네트워크를 통해서 컴퓨터에서 컴퓨터로 전파되는 프로그램을 의미</a:t>
            </a:r>
            <a:endParaRPr lang="en-US" altLang="ko-KR" dirty="0" smtClean="0"/>
          </a:p>
          <a:p>
            <a:pPr lvl="1">
              <a:spcAft>
                <a:spcPts val="300"/>
              </a:spcAft>
            </a:pPr>
            <a:r>
              <a:rPr lang="en-US" altLang="ko-KR" dirty="0" smtClean="0"/>
              <a:t>1999</a:t>
            </a:r>
            <a:r>
              <a:rPr lang="ko-KR" altLang="en-US" dirty="0" smtClean="0"/>
              <a:t>년 다른 사람의 </a:t>
            </a:r>
            <a:r>
              <a:rPr lang="ko-KR" altLang="en-US" dirty="0" err="1" smtClean="0"/>
              <a:t>이메일</a:t>
            </a:r>
            <a:r>
              <a:rPr lang="ko-KR" altLang="en-US" dirty="0" smtClean="0"/>
              <a:t> 주소를 수집하고 스스로 전달되는 형태의 인터넷 </a:t>
            </a:r>
            <a:r>
              <a:rPr lang="ko-KR" altLang="en-US" dirty="0" err="1" smtClean="0"/>
              <a:t>웜이</a:t>
            </a:r>
            <a:r>
              <a:rPr lang="ko-KR" altLang="en-US" dirty="0" smtClean="0"/>
              <a:t> 출현하면서 일반인에게 </a:t>
            </a:r>
            <a:r>
              <a:rPr lang="ko-KR" altLang="en-US" dirty="0" err="1" smtClean="0"/>
              <a:t>웜</a:t>
            </a:r>
            <a:endParaRPr lang="en-US" altLang="ko-KR" dirty="0" smtClean="0"/>
          </a:p>
          <a:p>
            <a:pPr lvl="1">
              <a:spcAft>
                <a:spcPts val="300"/>
              </a:spcAft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이라는 용어가 알려지기 시작</a:t>
            </a:r>
            <a:endParaRPr lang="en-US" altLang="ko-KR" dirty="0" smtClean="0"/>
          </a:p>
          <a:p>
            <a:pPr lvl="1">
              <a:spcAft>
                <a:spcPts val="300"/>
              </a:spcAft>
            </a:pPr>
            <a:r>
              <a:rPr lang="ko-KR" altLang="en-US" dirty="0" err="1" smtClean="0"/>
              <a:t>이메일에</a:t>
            </a:r>
            <a:r>
              <a:rPr lang="ko-KR" altLang="en-US" dirty="0" smtClean="0"/>
              <a:t> 첨부 파일 형태로 첨부되어 확산되거나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운영체제나 프로그램의 보안 취약점을 이용하여 스스로 침투</a:t>
            </a:r>
            <a:endParaRPr lang="en-US" altLang="ko-KR" dirty="0" smtClean="0"/>
          </a:p>
          <a:p>
            <a:pPr lvl="1">
              <a:spcAft>
                <a:spcPts val="300"/>
              </a:spcAft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하는 것이 일반적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현재는 </a:t>
            </a:r>
            <a:r>
              <a:rPr lang="en-US" altLang="ko-KR" dirty="0" err="1" smtClean="0"/>
              <a:t>mIRC</a:t>
            </a:r>
            <a:r>
              <a:rPr lang="en-US" altLang="ko-KR" dirty="0" smtClean="0"/>
              <a:t> </a:t>
            </a:r>
            <a:r>
              <a:rPr lang="ko-KR" altLang="en-US" dirty="0" smtClean="0"/>
              <a:t>채팅 프로그램</a:t>
            </a:r>
            <a:r>
              <a:rPr lang="en-US" altLang="ko-KR" dirty="0" smtClean="0"/>
              <a:t>, P2P </a:t>
            </a:r>
            <a:r>
              <a:rPr lang="ko-KR" altLang="en-US" dirty="0" smtClean="0"/>
              <a:t>파일 공유 프로그램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이메일</a:t>
            </a:r>
            <a:r>
              <a:rPr lang="ko-KR" altLang="en-US" dirty="0" smtClean="0"/>
              <a:t> 관련 스크립트 기능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네트워크 공유 기능 등의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허점을 이용하여 확산하고 증식하는 경우도 있어 피해와 부작용의 범위</a:t>
            </a:r>
            <a:r>
              <a:rPr lang="en-US" altLang="ko-KR" dirty="0" smtClean="0"/>
              <a:t>/</a:t>
            </a:r>
            <a:r>
              <a:rPr lang="ko-KR" altLang="en-US" dirty="0" smtClean="0"/>
              <a:t>크기가 계속 커지고 있음</a:t>
            </a:r>
            <a:r>
              <a:rPr lang="en-US" altLang="ko-KR" dirty="0" smtClean="0"/>
              <a:t>.</a:t>
            </a:r>
          </a:p>
          <a:p>
            <a:pPr lvl="1">
              <a:spcAft>
                <a:spcPts val="300"/>
              </a:spcAft>
              <a:buNone/>
            </a:pPr>
            <a:endParaRPr lang="en-US" altLang="ko-KR" dirty="0" smtClean="0"/>
          </a:p>
          <a:p>
            <a:r>
              <a:rPr lang="en-US" altLang="ko-KR" dirty="0" smtClean="0"/>
              <a:t>MASS Mailer</a:t>
            </a:r>
            <a:r>
              <a:rPr lang="ko-KR" altLang="en-US" dirty="0" smtClean="0"/>
              <a:t>형 </a:t>
            </a:r>
            <a:r>
              <a:rPr lang="ko-KR" altLang="en-US" dirty="0" err="1" smtClean="0"/>
              <a:t>웜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>
                <a:latin typeface="+mn-ea"/>
              </a:rPr>
              <a:t>MASS Mailer</a:t>
            </a:r>
            <a:r>
              <a:rPr lang="ko-KR" altLang="en-US" dirty="0" smtClean="0">
                <a:latin typeface="+mn-ea"/>
              </a:rPr>
              <a:t>형 </a:t>
            </a:r>
            <a:r>
              <a:rPr lang="ko-KR" altLang="en-US" dirty="0" err="1" smtClean="0">
                <a:latin typeface="+mn-ea"/>
              </a:rPr>
              <a:t>웜은</a:t>
            </a:r>
            <a:r>
              <a:rPr lang="ko-KR" altLang="en-US" dirty="0" smtClean="0">
                <a:latin typeface="+mn-ea"/>
              </a:rPr>
              <a:t> 자기 자신을 포함하는 대량 메일 발송을 통해 확산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최근 발생한 </a:t>
            </a:r>
            <a:r>
              <a:rPr lang="ko-KR" altLang="en-US" dirty="0" err="1" smtClean="0">
                <a:latin typeface="+mn-ea"/>
              </a:rPr>
              <a:t>웜</a:t>
            </a:r>
            <a:r>
              <a:rPr lang="ko-KR" altLang="en-US" dirty="0" smtClean="0">
                <a:latin typeface="+mn-ea"/>
              </a:rPr>
              <a:t> 중 약 </a:t>
            </a:r>
            <a:r>
              <a:rPr lang="en-US" altLang="ko-KR" dirty="0" smtClean="0">
                <a:latin typeface="+mn-ea"/>
              </a:rPr>
              <a:t>40%</a:t>
            </a:r>
            <a:r>
              <a:rPr lang="ko-KR" altLang="en-US" dirty="0" smtClean="0">
                <a:latin typeface="+mn-ea"/>
              </a:rPr>
              <a:t>가 </a:t>
            </a:r>
            <a:r>
              <a:rPr lang="en-US" altLang="ko-KR" dirty="0" smtClean="0">
                <a:latin typeface="+mn-ea"/>
              </a:rPr>
              <a:t>MASS Mailer </a:t>
            </a:r>
            <a:r>
              <a:rPr lang="ko-KR" altLang="en-US" dirty="0" smtClean="0">
                <a:latin typeface="+mn-ea"/>
              </a:rPr>
              <a:t>형에 해당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제목이 없거나 특정 제목으로 전송되는 메일을 읽었을 때 감염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치료하지 않으면 시스템에 계속 기생하면서 시스템 내부에서 메일 주소를 수집해 계속 메일을 보냄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>
                <a:latin typeface="+mn-ea"/>
              </a:rPr>
              <a:t>MASS Mailer</a:t>
            </a:r>
            <a:r>
              <a:rPr lang="ko-KR" altLang="en-US" dirty="0" smtClean="0">
                <a:latin typeface="+mn-ea"/>
              </a:rPr>
              <a:t>형 </a:t>
            </a:r>
            <a:r>
              <a:rPr lang="ko-KR" altLang="en-US" dirty="0" err="1" smtClean="0">
                <a:latin typeface="+mn-ea"/>
              </a:rPr>
              <a:t>웜의</a:t>
            </a:r>
            <a:r>
              <a:rPr lang="ko-KR" altLang="en-US" dirty="0" smtClean="0">
                <a:latin typeface="+mn-ea"/>
              </a:rPr>
              <a:t> 주요 증상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메일로 전파</a:t>
            </a:r>
            <a:r>
              <a:rPr lang="en-US" altLang="ko-KR" dirty="0" smtClean="0">
                <a:latin typeface="+mn-ea"/>
              </a:rPr>
              <a:t>. </a:t>
            </a:r>
            <a:r>
              <a:rPr lang="ko-KR" altLang="en-US" dirty="0" smtClean="0">
                <a:latin typeface="+mn-ea"/>
              </a:rPr>
              <a:t>감염된 시스템이 많으면 </a:t>
            </a:r>
            <a:r>
              <a:rPr lang="en-US" altLang="ko-KR" dirty="0" smtClean="0">
                <a:latin typeface="+mn-ea"/>
              </a:rPr>
              <a:t>SMTP </a:t>
            </a:r>
            <a:r>
              <a:rPr lang="ko-KR" altLang="en-US" dirty="0" smtClean="0">
                <a:latin typeface="+mn-ea"/>
              </a:rPr>
              <a:t>서버</a:t>
            </a:r>
            <a:r>
              <a:rPr lang="en-US" altLang="ko-KR" dirty="0" smtClean="0">
                <a:latin typeface="+mn-ea"/>
              </a:rPr>
              <a:t>(TCP 25</a:t>
            </a:r>
            <a:r>
              <a:rPr lang="ko-KR" altLang="en-US" dirty="0" smtClean="0">
                <a:latin typeface="+mn-ea"/>
              </a:rPr>
              <a:t>번 포트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의 네트워크 트래픽이 증가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err="1" smtClean="0">
                <a:latin typeface="+mn-ea"/>
              </a:rPr>
              <a:t>베이글은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웜</a:t>
            </a:r>
            <a:r>
              <a:rPr lang="ko-KR" altLang="en-US" dirty="0" smtClean="0">
                <a:latin typeface="+mn-ea"/>
              </a:rPr>
              <a:t> 파일을 실행할 때 ‘</a:t>
            </a:r>
            <a:r>
              <a:rPr lang="en-US" altLang="ko-KR" dirty="0" smtClean="0">
                <a:latin typeface="+mn-ea"/>
              </a:rPr>
              <a:t>Can't find a viewer associated with the file’</a:t>
            </a:r>
            <a:r>
              <a:rPr lang="ko-KR" altLang="en-US" dirty="0" smtClean="0">
                <a:latin typeface="+mn-ea"/>
              </a:rPr>
              <a:t>과 같은 가짜 오류 메시지를 출력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err="1" smtClean="0">
                <a:latin typeface="+mn-ea"/>
              </a:rPr>
              <a:t>넷스카이는</a:t>
            </a:r>
            <a:r>
              <a:rPr lang="ko-KR" altLang="en-US" dirty="0" smtClean="0">
                <a:latin typeface="+mn-ea"/>
              </a:rPr>
              <a:t> 윈도우 시스템 디렉터리 밑에 </a:t>
            </a:r>
            <a:r>
              <a:rPr lang="en-US" altLang="ko-KR" dirty="0" smtClean="0">
                <a:latin typeface="+mn-ea"/>
              </a:rPr>
              <a:t>CSRSS.exe</a:t>
            </a:r>
            <a:r>
              <a:rPr lang="ko-KR" altLang="en-US" dirty="0" smtClean="0">
                <a:latin typeface="+mn-ea"/>
              </a:rPr>
              <a:t>를 만듦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변형된 종류에 따라 시스템에 임의의 파일을 생성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확인되지 않은 메일을 열어볼 때 확산됨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>
                <a:latin typeface="+mn-ea"/>
              </a:rPr>
              <a:t>MASS Mailer</a:t>
            </a:r>
            <a:r>
              <a:rPr lang="ko-KR" altLang="en-US" dirty="0" smtClean="0">
                <a:latin typeface="+mn-ea"/>
              </a:rPr>
              <a:t>형 </a:t>
            </a:r>
            <a:r>
              <a:rPr lang="ko-KR" altLang="en-US" dirty="0" err="1" smtClean="0">
                <a:latin typeface="+mn-ea"/>
              </a:rPr>
              <a:t>웜의</a:t>
            </a:r>
            <a:r>
              <a:rPr lang="ko-KR" altLang="en-US" dirty="0" smtClean="0">
                <a:latin typeface="+mn-ea"/>
              </a:rPr>
              <a:t> 종류로는 </a:t>
            </a:r>
            <a:r>
              <a:rPr lang="ko-KR" altLang="en-US" dirty="0" err="1" smtClean="0"/>
              <a:t>베이글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Bagle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넷스카이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Netsky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두마루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Dumaru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소빅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Sobig</a:t>
            </a:r>
            <a:r>
              <a:rPr lang="en-US" altLang="ko-KR" dirty="0" smtClean="0"/>
              <a:t>) </a:t>
            </a:r>
            <a:r>
              <a:rPr lang="ko-KR" altLang="en-US" dirty="0" smtClean="0"/>
              <a:t>등이 있음</a:t>
            </a:r>
            <a:r>
              <a:rPr lang="en-US" altLang="ko-KR" dirty="0" smtClean="0"/>
              <a:t>.</a:t>
            </a:r>
            <a:endParaRPr lang="en-US" altLang="ko-KR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err="1" smtClean="0"/>
              <a:t>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시스템 </a:t>
            </a:r>
            <a:r>
              <a:rPr lang="ko-KR" altLang="en-US" dirty="0" err="1" smtClean="0"/>
              <a:t>공격형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운영체제 고유의 취약점을 이용해 내부 정보를 파괴하거나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컴퓨터를 사용할 수 없는 상태로 만들거나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혹은 외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부의 공격자가 시스템 내부에 접속할 수 있도록 </a:t>
            </a:r>
            <a:r>
              <a:rPr lang="ko-KR" altLang="en-US" dirty="0" err="1" smtClean="0"/>
              <a:t>백도어를</a:t>
            </a:r>
            <a:r>
              <a:rPr lang="ko-KR" altLang="en-US" dirty="0" smtClean="0"/>
              <a:t> 설치하는 </a:t>
            </a:r>
            <a:r>
              <a:rPr lang="ko-KR" altLang="en-US" dirty="0" err="1" smtClean="0"/>
              <a:t>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시스템 </a:t>
            </a:r>
            <a:r>
              <a:rPr lang="ko-KR" altLang="en-US" dirty="0" err="1" smtClean="0"/>
              <a:t>공격형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웜의</a:t>
            </a:r>
            <a:r>
              <a:rPr lang="ko-KR" altLang="en-US" dirty="0" smtClean="0"/>
              <a:t> 주요증상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전파할 때 과다한 </a:t>
            </a:r>
            <a:r>
              <a:rPr lang="en-US" altLang="ko-KR" dirty="0" smtClean="0"/>
              <a:t>TCP/135,445 </a:t>
            </a:r>
            <a:r>
              <a:rPr lang="ko-KR" altLang="en-US" dirty="0" err="1" smtClean="0"/>
              <a:t>트래픽이</a:t>
            </a:r>
            <a:r>
              <a:rPr lang="ko-KR" altLang="en-US" dirty="0" smtClean="0"/>
              <a:t> 발생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windows, windows/system32, </a:t>
            </a:r>
            <a:r>
              <a:rPr lang="en-US" altLang="ko-KR" dirty="0" err="1" smtClean="0"/>
              <a:t>winnt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winnt</a:t>
            </a:r>
            <a:r>
              <a:rPr lang="en-US" altLang="ko-KR" dirty="0" smtClean="0"/>
              <a:t>/system32 </a:t>
            </a:r>
            <a:r>
              <a:rPr lang="ko-KR" altLang="en-US" dirty="0" smtClean="0"/>
              <a:t>폴더에 </a:t>
            </a:r>
            <a:r>
              <a:rPr lang="en-US" altLang="ko-KR" dirty="0" smtClean="0"/>
              <a:t>SVCHOST.EXE </a:t>
            </a:r>
            <a:r>
              <a:rPr lang="ko-KR" altLang="en-US" dirty="0" smtClean="0"/>
              <a:t>등의 파일을 설치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공격 성공 후 </a:t>
            </a:r>
            <a:r>
              <a:rPr lang="en-US" altLang="ko-KR" dirty="0" smtClean="0"/>
              <a:t>UDP/5599 </a:t>
            </a:r>
            <a:r>
              <a:rPr lang="ko-KR" altLang="en-US" dirty="0" smtClean="0"/>
              <a:t>등의 특정 포트를 열어 외부 시스템과 통신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시스템 파일 삭제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정보 유출</a:t>
            </a:r>
            <a:r>
              <a:rPr lang="en-US" altLang="ko-KR" dirty="0" smtClean="0"/>
              <a:t>(</a:t>
            </a:r>
            <a:r>
              <a:rPr lang="ko-KR" altLang="en-US" dirty="0" smtClean="0"/>
              <a:t>게임</a:t>
            </a:r>
            <a:r>
              <a:rPr lang="en-US" altLang="ko-KR" dirty="0" smtClean="0"/>
              <a:t>CD </a:t>
            </a:r>
            <a:r>
              <a:rPr lang="ko-KR" altLang="en-US" dirty="0" smtClean="0"/>
              <a:t>시리얼 키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가능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ko-KR" altLang="en-US" dirty="0" smtClean="0"/>
          </a:p>
          <a:p>
            <a:endParaRPr lang="en-US" altLang="ko-KR" sz="1200" dirty="0" smtClean="0"/>
          </a:p>
          <a:p>
            <a:endParaRPr lang="en-US" altLang="ko-KR" sz="1200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sz="400" dirty="0" smtClean="0"/>
          </a:p>
          <a:p>
            <a:pPr lvl="1"/>
            <a:r>
              <a:rPr lang="ko-KR" altLang="en-US" dirty="0" smtClean="0">
                <a:latin typeface="+mn-ea"/>
              </a:rPr>
              <a:t>시스템 </a:t>
            </a:r>
            <a:r>
              <a:rPr lang="ko-KR" altLang="en-US" dirty="0" err="1" smtClean="0">
                <a:latin typeface="+mn-ea"/>
              </a:rPr>
              <a:t>공격형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웜의</a:t>
            </a:r>
            <a:r>
              <a:rPr lang="ko-KR" altLang="en-US" dirty="0" smtClean="0">
                <a:latin typeface="+mn-ea"/>
              </a:rPr>
              <a:t> 종류로는 </a:t>
            </a:r>
            <a:r>
              <a:rPr lang="ko-KR" altLang="en-US" dirty="0" err="1" smtClean="0">
                <a:solidFill>
                  <a:srgbClr val="000000"/>
                </a:solidFill>
                <a:latin typeface="+mn-ea"/>
              </a:rPr>
              <a:t>아고봇</a:t>
            </a: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(</a:t>
            </a:r>
            <a:r>
              <a:rPr lang="en-US" altLang="ko-KR" dirty="0" err="1" smtClean="0">
                <a:solidFill>
                  <a:srgbClr val="000000"/>
                </a:solidFill>
                <a:latin typeface="+mn-ea"/>
              </a:rPr>
              <a:t>Agobot</a:t>
            </a: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), </a:t>
            </a:r>
            <a:r>
              <a:rPr lang="ko-KR" altLang="en-US" dirty="0" err="1" smtClean="0">
                <a:solidFill>
                  <a:srgbClr val="000000"/>
                </a:solidFill>
                <a:latin typeface="+mn-ea"/>
              </a:rPr>
              <a:t>블래스터</a:t>
            </a: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(</a:t>
            </a:r>
            <a:r>
              <a:rPr lang="en-US" altLang="ko-KR" dirty="0" err="1" smtClean="0">
                <a:solidFill>
                  <a:srgbClr val="000000"/>
                </a:solidFill>
                <a:latin typeface="+mn-ea"/>
              </a:rPr>
              <a:t>Blaster.worm</a:t>
            </a: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), </a:t>
            </a:r>
            <a:r>
              <a:rPr lang="ko-KR" altLang="en-US" dirty="0" err="1" smtClean="0">
                <a:solidFill>
                  <a:srgbClr val="000000"/>
                </a:solidFill>
                <a:latin typeface="+mn-ea"/>
              </a:rPr>
              <a:t>웰치아</a:t>
            </a: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(</a:t>
            </a:r>
            <a:r>
              <a:rPr lang="en-US" altLang="ko-KR" dirty="0" err="1" smtClean="0">
                <a:solidFill>
                  <a:srgbClr val="000000"/>
                </a:solidFill>
                <a:latin typeface="+mn-ea"/>
              </a:rPr>
              <a:t>Welchia</a:t>
            </a: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) </a:t>
            </a:r>
            <a:r>
              <a:rPr lang="ko-KR" altLang="en-US" dirty="0" smtClean="0">
                <a:solidFill>
                  <a:srgbClr val="000000"/>
                </a:solidFill>
                <a:latin typeface="+mn-ea"/>
              </a:rPr>
              <a:t>등이 있음</a:t>
            </a: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dirty="0" smtClean="0">
              <a:solidFill>
                <a:srgbClr val="000000"/>
              </a:solidFill>
              <a:latin typeface="+mn-ea"/>
            </a:endParaRPr>
          </a:p>
          <a:p>
            <a:pPr lvl="1"/>
            <a:endParaRPr lang="en-US" altLang="ko-KR" dirty="0" smtClean="0"/>
          </a:p>
          <a:p>
            <a:endParaRPr lang="en-US" altLang="ko-KR" sz="1200" dirty="0" smtClean="0"/>
          </a:p>
          <a:p>
            <a:endParaRPr lang="en-US" altLang="ko-KR" sz="1200" dirty="0" smtClean="0"/>
          </a:p>
          <a:p>
            <a:endParaRPr lang="en-US" altLang="ko-KR" sz="1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36520"/>
            <a:ext cx="5364088" cy="222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41876" y="587727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6-9]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취약한 시스템에 대한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웜의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공격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err="1" smtClean="0"/>
              <a:t>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네트워크 </a:t>
            </a:r>
            <a:r>
              <a:rPr lang="ko-KR" altLang="en-US" dirty="0" err="1" smtClean="0"/>
              <a:t>공격형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특정 네트워크나 시스템에 대해 </a:t>
            </a:r>
            <a:r>
              <a:rPr lang="en-US" altLang="ko-KR" dirty="0" err="1" smtClean="0"/>
              <a:t>Syn</a:t>
            </a:r>
            <a:r>
              <a:rPr lang="en-US" altLang="ko-KR" dirty="0" smtClean="0"/>
              <a:t> Flooding, Smurf</a:t>
            </a:r>
            <a:r>
              <a:rPr lang="ko-KR" altLang="en-US" dirty="0" smtClean="0"/>
              <a:t>와 같은 서비스 거부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DoS</a:t>
            </a:r>
            <a:r>
              <a:rPr lang="en-US" altLang="ko-KR" dirty="0" smtClean="0"/>
              <a:t>) </a:t>
            </a:r>
            <a:r>
              <a:rPr lang="ko-KR" altLang="en-US" dirty="0" smtClean="0"/>
              <a:t>공격을 수행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 </a:t>
            </a:r>
            <a:r>
              <a:rPr lang="ko-KR" altLang="en-US" dirty="0" err="1" smtClean="0"/>
              <a:t>공격형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웜은</a:t>
            </a:r>
            <a:r>
              <a:rPr lang="ko-KR" altLang="en-US" dirty="0" smtClean="0"/>
              <a:t> 분산 서비스 거부</a:t>
            </a:r>
            <a:r>
              <a:rPr lang="en-US" altLang="ko-KR" dirty="0" smtClean="0"/>
              <a:t>(DDOS) </a:t>
            </a:r>
            <a:r>
              <a:rPr lang="ko-KR" altLang="en-US" dirty="0" smtClean="0"/>
              <a:t>공격을 위한 </a:t>
            </a:r>
            <a:r>
              <a:rPr lang="ko-KR" altLang="en-US" dirty="0" err="1" smtClean="0"/>
              <a:t>봇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Bot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같은 형태로 발전하고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네트워크 </a:t>
            </a:r>
            <a:r>
              <a:rPr lang="ko-KR" altLang="en-US" dirty="0" err="1" smtClean="0"/>
              <a:t>공격형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웜의</a:t>
            </a:r>
            <a:r>
              <a:rPr lang="ko-KR" altLang="en-US" dirty="0" smtClean="0"/>
              <a:t> 주요 증상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네트워크가 마비되거나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급속도로 느려짐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네트워크 장비가 비정상적으로 동작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sz="1600" dirty="0" smtClean="0"/>
          </a:p>
          <a:p>
            <a:pPr lvl="1"/>
            <a:r>
              <a:rPr lang="ko-KR" altLang="en-US" dirty="0" smtClean="0"/>
              <a:t>네트워크 </a:t>
            </a:r>
            <a:r>
              <a:rPr lang="ko-KR" altLang="en-US" dirty="0" err="1" smtClean="0"/>
              <a:t>공격형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웜의</a:t>
            </a:r>
            <a:r>
              <a:rPr lang="ko-KR" altLang="en-US" dirty="0" smtClean="0"/>
              <a:t> 종류로는 </a:t>
            </a:r>
            <a:r>
              <a:rPr lang="ko-KR" altLang="en-US" dirty="0" err="1" smtClean="0"/>
              <a:t>져봇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Zerbo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클레즈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Klez</a:t>
            </a:r>
            <a:r>
              <a:rPr lang="en-US" altLang="ko-KR" dirty="0" smtClean="0"/>
              <a:t>) </a:t>
            </a:r>
            <a:r>
              <a:rPr lang="ko-KR" altLang="en-US" dirty="0" smtClean="0"/>
              <a:t>등이 있음</a:t>
            </a:r>
            <a:r>
              <a:rPr lang="en-US" altLang="ko-KR" dirty="0" smtClean="0"/>
              <a:t>.</a:t>
            </a:r>
          </a:p>
          <a:p>
            <a:endParaRPr lang="en-US" altLang="ko-KR" sz="1200" dirty="0" smtClean="0"/>
          </a:p>
          <a:p>
            <a:endParaRPr lang="en-US" altLang="ko-KR" sz="1200" dirty="0" smtClean="0"/>
          </a:p>
          <a:p>
            <a:endParaRPr lang="en-US" altLang="ko-KR" sz="1200" dirty="0" smtClean="0"/>
          </a:p>
          <a:p>
            <a:endParaRPr lang="en-US" altLang="ko-KR" sz="1200" dirty="0" smtClean="0"/>
          </a:p>
          <a:p>
            <a:endParaRPr lang="en-US" altLang="ko-KR" sz="12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41342"/>
            <a:ext cx="6732240" cy="268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41876" y="587727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6-10]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웜에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의해 감염된 시스템에서의 네트워크 공격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971550" y="1844675"/>
            <a:ext cx="7056438" cy="4105275"/>
          </a:xfrm>
        </p:spPr>
        <p:txBody>
          <a:bodyPr/>
          <a:lstStyle/>
          <a:p>
            <a:r>
              <a:rPr lang="ko-KR" altLang="en-US" dirty="0" smtClean="0"/>
              <a:t>악성코드</a:t>
            </a:r>
            <a:endParaRPr lang="en-US" altLang="ko-KR" dirty="0" smtClean="0"/>
          </a:p>
          <a:p>
            <a:r>
              <a:rPr lang="ko-KR" altLang="en-US" dirty="0" smtClean="0"/>
              <a:t>바이러스</a:t>
            </a:r>
            <a:endParaRPr lang="en-US" altLang="ko-KR" dirty="0" smtClean="0"/>
          </a:p>
          <a:p>
            <a:r>
              <a:rPr lang="ko-KR" altLang="en-US" dirty="0" err="1" smtClean="0"/>
              <a:t>웜</a:t>
            </a:r>
            <a:endParaRPr lang="en-US" altLang="ko-KR" dirty="0" smtClean="0"/>
          </a:p>
          <a:p>
            <a:r>
              <a:rPr lang="ko-KR" altLang="en-US" dirty="0" smtClean="0"/>
              <a:t>기타 악성코드</a:t>
            </a:r>
            <a:endParaRPr lang="en-US" altLang="ko-KR" dirty="0" smtClean="0"/>
          </a:p>
          <a:p>
            <a:r>
              <a:rPr lang="ko-KR" altLang="en-US" dirty="0" smtClean="0"/>
              <a:t>악성코드 탐지 및 대응책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기타 악성코드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백도어와</a:t>
            </a:r>
            <a:r>
              <a:rPr lang="ko-KR" altLang="en-US" dirty="0" smtClean="0"/>
              <a:t> 트로이 목마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백도어</a:t>
            </a:r>
            <a:r>
              <a:rPr lang="en-US" altLang="ko-KR" dirty="0" smtClean="0"/>
              <a:t>(Backdoor)</a:t>
            </a:r>
            <a:r>
              <a:rPr lang="ko-KR" altLang="en-US" dirty="0" smtClean="0"/>
              <a:t>의 원래 의미는 운영체제나 프로그램을 생성할 때 정상적인 인증 과정을 거치지 않고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운영체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제나 프로그램 등에 접근할 수 있도록 만든 일종의 통로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다른 말로 </a:t>
            </a:r>
            <a:r>
              <a:rPr lang="en-US" altLang="ko-KR" dirty="0" smtClean="0"/>
              <a:t>Administrative hook</a:t>
            </a:r>
            <a:r>
              <a:rPr lang="ko-KR" altLang="en-US" dirty="0" smtClean="0"/>
              <a:t>이나 트랩 도어</a:t>
            </a:r>
            <a:r>
              <a:rPr lang="en-US" altLang="ko-KR" dirty="0" smtClean="0"/>
              <a:t>(Trap Door)</a:t>
            </a:r>
            <a:r>
              <a:rPr lang="ko-KR" altLang="en-US" dirty="0" smtClean="0"/>
              <a:t>라고도 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트로이 목마는 사용자가 의도하지 않은 코드를 정상적인 프로그램에 삽입한 형태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ko-KR" altLang="en-US" dirty="0"/>
          </a:p>
        </p:txBody>
      </p:sp>
      <p:pic>
        <p:nvPicPr>
          <p:cNvPr id="10242" name="Picture 2" descr="C:\Documents and Settings\Administrator\바탕 화면\실이미지\6장\6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722" y="2745416"/>
            <a:ext cx="4184358" cy="33393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2170" y="609329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6-11]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트로이 목마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기타 악성코드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인터넷 악성코드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인터넷 악성코드의 증상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인터넷 </a:t>
            </a:r>
            <a:r>
              <a:rPr lang="ko-KR" altLang="en-US" dirty="0" err="1" smtClean="0"/>
              <a:t>익스플로러의</a:t>
            </a:r>
            <a:r>
              <a:rPr lang="ko-KR" altLang="en-US" dirty="0" smtClean="0"/>
              <a:t> 시작 페이지가 계속 다른 곳으로 변경됨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인터넷 속도가 느려지거나 끊김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시스템의 비정상적인 작동으로 운영체제가 사용 불능의 상태가 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인터넷 악성코드를 막는 방법</a:t>
            </a:r>
            <a:endParaRPr lang="en-US" altLang="ko-KR" dirty="0" smtClean="0"/>
          </a:p>
          <a:p>
            <a:pPr lvl="2"/>
            <a:r>
              <a:rPr lang="ko-KR" altLang="en-US" dirty="0" err="1" smtClean="0">
                <a:latin typeface="+mn-ea"/>
              </a:rPr>
              <a:t>익스플로러의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[</a:t>
            </a:r>
            <a:r>
              <a:rPr lang="ko-KR" altLang="en-US" dirty="0" smtClean="0">
                <a:latin typeface="+mn-ea"/>
              </a:rPr>
              <a:t>도구</a:t>
            </a:r>
            <a:r>
              <a:rPr lang="en-US" altLang="ko-KR" dirty="0" smtClean="0">
                <a:latin typeface="+mn-ea"/>
              </a:rPr>
              <a:t>]-[</a:t>
            </a:r>
            <a:r>
              <a:rPr lang="ko-KR" altLang="en-US" dirty="0" smtClean="0">
                <a:latin typeface="+mn-ea"/>
              </a:rPr>
              <a:t>보안</a:t>
            </a:r>
            <a:r>
              <a:rPr lang="en-US" altLang="ko-KR" dirty="0" smtClean="0">
                <a:latin typeface="+mn-ea"/>
              </a:rPr>
              <a:t>]-[</a:t>
            </a:r>
            <a:r>
              <a:rPr lang="ko-KR" altLang="en-US" dirty="0" smtClean="0">
                <a:latin typeface="+mn-ea"/>
              </a:rPr>
              <a:t>사용자 지정수준</a:t>
            </a:r>
            <a:r>
              <a:rPr lang="en-US" altLang="ko-KR" dirty="0" smtClean="0">
                <a:latin typeface="+mn-ea"/>
              </a:rPr>
              <a:t>] </a:t>
            </a:r>
            <a:r>
              <a:rPr lang="ko-KR" altLang="en-US" dirty="0" smtClean="0">
                <a:latin typeface="+mn-ea"/>
              </a:rPr>
              <a:t>메뉴를 클릭→ </a:t>
            </a:r>
            <a:r>
              <a:rPr lang="en-US" altLang="ko-KR" dirty="0" smtClean="0">
                <a:latin typeface="+mn-ea"/>
              </a:rPr>
              <a:t>[</a:t>
            </a:r>
            <a:r>
              <a:rPr lang="ko-KR" altLang="en-US" dirty="0" smtClean="0">
                <a:latin typeface="+mn-ea"/>
              </a:rPr>
              <a:t>보안 설정</a:t>
            </a:r>
            <a:r>
              <a:rPr lang="en-US" altLang="ko-KR" dirty="0" smtClean="0">
                <a:latin typeface="+mn-ea"/>
              </a:rPr>
              <a:t>] </a:t>
            </a:r>
            <a:r>
              <a:rPr lang="ko-KR" altLang="en-US" dirty="0" smtClean="0">
                <a:latin typeface="+mn-ea"/>
              </a:rPr>
              <a:t>창에서 각 사항을‘확인’</a:t>
            </a:r>
            <a:r>
              <a:rPr lang="ko-KR" altLang="en-US" dirty="0" err="1" smtClean="0">
                <a:latin typeface="+mn-ea"/>
              </a:rPr>
              <a:t>으로</a:t>
            </a:r>
            <a:r>
              <a:rPr lang="ko-KR" altLang="en-US" dirty="0" smtClean="0">
                <a:latin typeface="+mn-ea"/>
              </a:rPr>
              <a:t> 설정</a:t>
            </a:r>
            <a:endParaRPr lang="en-US" altLang="ko-KR" dirty="0" smtClean="0">
              <a:latin typeface="+mn-ea"/>
            </a:endParaRPr>
          </a:p>
          <a:p>
            <a:pPr lvl="3"/>
            <a:r>
              <a:rPr lang="ko-KR" altLang="en-US" dirty="0" smtClean="0">
                <a:solidFill>
                  <a:srgbClr val="333300"/>
                </a:solidFill>
                <a:latin typeface="+mn-ea"/>
              </a:rPr>
              <a:t>해당 프로그램이 인터넷에서 자동으로 설치되는 것을 막고 사용자가 확인할 수 있음</a:t>
            </a:r>
            <a:r>
              <a:rPr lang="en-US" altLang="ko-KR" dirty="0" smtClean="0">
                <a:solidFill>
                  <a:srgbClr val="333300"/>
                </a:solidFill>
                <a:latin typeface="+mn-ea"/>
              </a:rPr>
              <a:t>.</a:t>
            </a:r>
          </a:p>
          <a:p>
            <a:pPr>
              <a:buNone/>
            </a:pPr>
            <a:endParaRPr lang="en-US" altLang="ko-KR" sz="1200" dirty="0" smtClean="0"/>
          </a:p>
          <a:p>
            <a:r>
              <a:rPr lang="ko-KR" altLang="en-US" dirty="0" err="1" smtClean="0"/>
              <a:t>스파이웨어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자신이 설치된 시스템의 정보를 원격지의 특정한 서버에 주기적으로 보내는 프로그램</a:t>
            </a:r>
            <a:endParaRPr lang="en-US" altLang="ko-KR" dirty="0" smtClean="0"/>
          </a:p>
          <a:p>
            <a:pPr lvl="1">
              <a:spcAft>
                <a:spcPts val="300"/>
              </a:spcAft>
            </a:pPr>
            <a:r>
              <a:rPr lang="ko-KR" altLang="en-US" dirty="0" smtClean="0"/>
              <a:t>사용자가 주로 방문하는 사이트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검색어</a:t>
            </a:r>
            <a:r>
              <a:rPr lang="ko-KR" altLang="en-US" dirty="0" smtClean="0"/>
              <a:t> 등 취향을 파악하기 위한 것도 있었으나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패스워드 등과 같은 특정 정</a:t>
            </a:r>
            <a:endParaRPr lang="en-US" altLang="ko-KR" dirty="0" smtClean="0"/>
          </a:p>
          <a:p>
            <a:pPr lvl="1">
              <a:spcAft>
                <a:spcPts val="300"/>
              </a:spcAft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보를 원격지에 보내는 </a:t>
            </a:r>
            <a:r>
              <a:rPr lang="ko-KR" altLang="en-US" dirty="0" err="1" smtClean="0"/>
              <a:t>스파이웨어도</a:t>
            </a:r>
            <a:r>
              <a:rPr lang="ko-KR" altLang="en-US" dirty="0" smtClean="0"/>
              <a:t> 있음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악성코드 탐지 및 대응책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94521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네트워크 상태 점검하기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상당수의 </a:t>
            </a:r>
            <a:r>
              <a:rPr lang="ko-KR" altLang="en-US" dirty="0" err="1" smtClean="0"/>
              <a:t>백도어는</a:t>
            </a:r>
            <a:r>
              <a:rPr lang="ko-KR" altLang="en-US" dirty="0" smtClean="0"/>
              <a:t> 외부</a:t>
            </a:r>
            <a:r>
              <a:rPr lang="en-US" altLang="ko-KR" dirty="0" smtClean="0"/>
              <a:t>(</a:t>
            </a:r>
            <a:r>
              <a:rPr lang="ko-KR" altLang="en-US" dirty="0" smtClean="0"/>
              <a:t>해커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악성코드 작성자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와의 통신을 위해 서비스 포트를 생성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989357" y="2019552"/>
          <a:ext cx="7759109" cy="473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387"/>
                <a:gridCol w="2592288"/>
                <a:gridCol w="1296144"/>
                <a:gridCol w="2592290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포트번호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트로이 목마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포트번호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트로이 목마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21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TrojanFore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WinHole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Tiny Telnet Server[TTS]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1090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Xtreme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NaebiHappy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1150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Orion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31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Agent, </a:t>
                      </a:r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ParadiseMasters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1234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Ultors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Trojan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41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DeepThroat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Foreplay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1243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Backdoor G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WWW Tunnel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1245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VooDoo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Doll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119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Happy 99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1257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Frenzy 2000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133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Farnaz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1272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Matrix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137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ChodeMSinit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(UDP)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1441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Remote Storm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514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RPCBackdoor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1524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Trin00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555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Seven Eleven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1999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 Seven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666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ServeU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2140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Throat 1.3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667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SniperNet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2255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Nirvana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777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AIM Spy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2583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WinCrash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808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WinHole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2773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 Seven Gold 2.1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999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Throat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3459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Eclipse 2000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1001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Silencer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5400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Blade Runner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1016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Doly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Trojan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5880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Y3K Rat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1024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NetSpy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8787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BackOrifice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2000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582" y="1725213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악성 프로그램으로 인해 발생할 수 있는 증상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악성코드 탐지 및 대응책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네트워크 상태 점검하기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시스템에서는 </a:t>
            </a:r>
            <a:r>
              <a:rPr lang="en-US" altLang="ko-KR" dirty="0" err="1" smtClean="0"/>
              <a:t>netstat</a:t>
            </a:r>
            <a:r>
              <a:rPr lang="ko-KR" altLang="en-US" dirty="0" smtClean="0"/>
              <a:t>와 같은 명령으로 열려 있는 포트를 확인할 수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1267" name="Picture 3" descr="C:\Documents and Settings\Administrator\바탕 화면\실이미지\6장\6-1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104" y="1944450"/>
            <a:ext cx="6448425" cy="3600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0800" y="558924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6-15]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netstat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–an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실행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악성코드 탐지 및 대응책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네트워크 상태 점검하기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악성코드가 사용하는 포트를 확인하기 어려운 경우 </a:t>
            </a:r>
            <a:r>
              <a:rPr lang="en-US" altLang="ko-KR" dirty="0" err="1" smtClean="0"/>
              <a:t>CPorts</a:t>
            </a:r>
            <a:r>
              <a:rPr lang="ko-KR" altLang="en-US" dirty="0" smtClean="0"/>
              <a:t>와 같은 프로그램을 사용하여 서비스 포트별로 사용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하는 응용 프로그램을 확인할 수 있음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err="1" smtClean="0"/>
              <a:t>BackDoor</a:t>
            </a:r>
            <a:r>
              <a:rPr lang="en-US" altLang="ko-KR" dirty="0" smtClean="0"/>
              <a:t>-DVR</a:t>
            </a:r>
            <a:r>
              <a:rPr lang="ko-KR" altLang="en-US" dirty="0" smtClean="0"/>
              <a:t>를 실행한 뒤 </a:t>
            </a:r>
            <a:r>
              <a:rPr lang="en-US" altLang="ko-KR" dirty="0" err="1" smtClean="0"/>
              <a:t>CPorts</a:t>
            </a:r>
            <a:r>
              <a:rPr lang="ko-KR" altLang="en-US" dirty="0" smtClean="0"/>
              <a:t>에서 활성화된 네트워크 항목을 살펴보면 특이한 연결이 존재</a:t>
            </a:r>
            <a:endParaRPr lang="en-US" altLang="ko-KR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5239796" y="4031486"/>
            <a:ext cx="23565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latin typeface="+mn-ea"/>
                <a:ea typeface="+mn-ea"/>
              </a:rPr>
              <a:t> (a)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239796" y="5920466"/>
            <a:ext cx="23565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latin typeface="+mn-ea"/>
                <a:ea typeface="+mn-ea"/>
              </a:rPr>
              <a:t> (b)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6226" y="623731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6-15]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CPorts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실행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2290" name="Picture 2" descr="C:\Documents and Settings\Administrator\바탕 화면\실이미지\6장\6-15_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2490799"/>
            <a:ext cx="4200514" cy="1802297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istrator\바탕 화면\실이미지\6장\6-15_b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4400616"/>
            <a:ext cx="4218613" cy="18100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8104" y="2636912"/>
            <a:ext cx="3384376" cy="68302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hlinkClick r:id="rId4"/>
              </a:rPr>
              <a:t>http://</a:t>
            </a:r>
            <a:r>
              <a:rPr lang="en-US" altLang="ko-KR" sz="1400" dirty="0" smtClean="0">
                <a:hlinkClick r:id="rId4"/>
              </a:rPr>
              <a:t>www.nirsoft.net/utils/cports.html</a:t>
            </a:r>
            <a:r>
              <a:rPr lang="en-US" altLang="ko-KR" sz="1400" dirty="0" smtClean="0"/>
              <a:t> </a:t>
            </a:r>
            <a:endParaRPr lang="ko-KR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악성코드 탐지 및 대응책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468528" y="1178996"/>
            <a:ext cx="8424936" cy="5400600"/>
          </a:xfrm>
        </p:spPr>
        <p:txBody>
          <a:bodyPr/>
          <a:lstStyle/>
          <a:p>
            <a:r>
              <a:rPr lang="ko-KR" altLang="en-US" dirty="0" smtClean="0"/>
              <a:t>정상적인 프로세스와 비교하기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윈도우와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유닉스 시스템 등의 정상적인 프로세스를 외워두면 비정상적인 프로세스를 식별하는 데 많은 도움이 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윈도우 시스템이 동작하기 위한 기본 프로세스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Csrss.exe(Client/Server Runtime </a:t>
            </a:r>
            <a:r>
              <a:rPr lang="en-US" altLang="ko-KR" dirty="0" err="1" smtClean="0"/>
              <a:t>SubSystem</a:t>
            </a:r>
            <a:r>
              <a:rPr lang="en-US" altLang="ko-KR" dirty="0" smtClean="0"/>
              <a:t> : Win 32) : </a:t>
            </a:r>
            <a:r>
              <a:rPr lang="ko-KR" altLang="en-US" dirty="0" smtClean="0"/>
              <a:t>윈도우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 	</a:t>
            </a:r>
            <a:r>
              <a:rPr lang="ko-KR" altLang="en-US" dirty="0" smtClean="0"/>
              <a:t>콘솔을 관장하고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스레드를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·</a:t>
            </a:r>
            <a:r>
              <a:rPr lang="ko-KR" altLang="en-US" dirty="0" smtClean="0"/>
              <a:t>삭제하며 </a:t>
            </a:r>
            <a:r>
              <a:rPr lang="en-US" altLang="ko-KR" dirty="0" smtClean="0"/>
              <a:t>32</a:t>
            </a:r>
            <a:r>
              <a:rPr lang="ko-KR" altLang="en-US" dirty="0" smtClean="0"/>
              <a:t>비트 가상 </a:t>
            </a:r>
            <a:r>
              <a:rPr lang="en-US" altLang="ko-KR" dirty="0" smtClean="0"/>
              <a:t>MS-DOS 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모드를 지원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Explorer.exe : </a:t>
            </a:r>
            <a:r>
              <a:rPr lang="ko-KR" altLang="en-US" dirty="0" smtClean="0"/>
              <a:t>작업표시줄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바탕화면과 같은 사용자 </a:t>
            </a:r>
            <a:r>
              <a:rPr lang="ko-KR" altLang="en-US" dirty="0" err="1" smtClean="0"/>
              <a:t>셸을</a:t>
            </a:r>
            <a:r>
              <a:rPr lang="ko-KR" altLang="en-US" dirty="0" smtClean="0"/>
              <a:t> 지원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Lsass.exe(Local Security Authentication Server) : </a:t>
            </a:r>
            <a:r>
              <a:rPr lang="en-US" altLang="ko-KR" dirty="0" err="1" smtClean="0"/>
              <a:t>Winlogon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서비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스에</a:t>
            </a:r>
            <a:r>
              <a:rPr lang="ko-KR" altLang="en-US" dirty="0" smtClean="0"/>
              <a:t> 필요한 인증 프로세스를 담당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Mstask.exe(Window Task Scheduler) : </a:t>
            </a:r>
            <a:r>
              <a:rPr lang="ko-KR" altLang="en-US" dirty="0" smtClean="0"/>
              <a:t>시스템에 대한 백업이나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업데이트 등에 관련된 작업의 스케줄러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Smss.exe(Session Manager </a:t>
            </a:r>
            <a:r>
              <a:rPr lang="en-US" altLang="ko-KR" dirty="0" err="1" smtClean="0"/>
              <a:t>SubSystem</a:t>
            </a:r>
            <a:r>
              <a:rPr lang="en-US" altLang="ko-KR" dirty="0" smtClean="0"/>
              <a:t>) : </a:t>
            </a:r>
            <a:r>
              <a:rPr lang="ko-KR" altLang="en-US" dirty="0" smtClean="0"/>
              <a:t>사용자 세션을 시작하는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기능을 담당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프로세스는 </a:t>
            </a:r>
            <a:r>
              <a:rPr lang="en-US" altLang="ko-KR" dirty="0" err="1" smtClean="0"/>
              <a:t>Winlogon</a:t>
            </a:r>
            <a:r>
              <a:rPr lang="en-US" altLang="ko-KR" dirty="0" smtClean="0"/>
              <a:t>, Win32(Csrss.exe)</a:t>
            </a:r>
            <a:r>
              <a:rPr lang="ko-KR" altLang="en-US" dirty="0" smtClean="0"/>
              <a:t>을 구동시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키고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시스템 변수를 설정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Smss</a:t>
            </a:r>
            <a:r>
              <a:rPr lang="ko-KR" altLang="en-US" dirty="0" smtClean="0"/>
              <a:t>는 </a:t>
            </a:r>
            <a:r>
              <a:rPr lang="en-US" altLang="ko-KR" dirty="0" err="1" smtClean="0"/>
              <a:t>Winlogon</a:t>
            </a:r>
            <a:r>
              <a:rPr lang="ko-KR" altLang="en-US" dirty="0" smtClean="0"/>
              <a:t>이나 </a:t>
            </a:r>
            <a:r>
              <a:rPr lang="en-US" altLang="ko-KR" dirty="0" err="1" smtClean="0"/>
              <a:t>Csrss</a:t>
            </a:r>
            <a:r>
              <a:rPr lang="ko-KR" altLang="en-US" dirty="0" smtClean="0"/>
              <a:t>가 끝나기를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기다려 정상적인 </a:t>
            </a:r>
            <a:r>
              <a:rPr lang="en-US" altLang="ko-KR" dirty="0" err="1" smtClean="0"/>
              <a:t>Winlogon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Csrss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종료시</a:t>
            </a:r>
            <a:r>
              <a:rPr lang="ko-KR" altLang="en-US" dirty="0" smtClean="0"/>
              <a:t> 시스템을 종료시킴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Spoolsv.exe(Printer Spooler Service) : </a:t>
            </a:r>
            <a:r>
              <a:rPr lang="ko-KR" altLang="en-US" dirty="0" smtClean="0"/>
              <a:t>프린터와 팩스의 </a:t>
            </a:r>
            <a:r>
              <a:rPr lang="ko-KR" altLang="en-US" dirty="0" err="1" smtClean="0"/>
              <a:t>스풀링</a:t>
            </a:r>
            <a:r>
              <a:rPr lang="ko-KR" altLang="en-US" dirty="0" smtClean="0"/>
              <a:t> 기능을 담당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Svchost.exe(Service Host Process) : DLL(Dynamic Link Libraries)</a:t>
            </a:r>
            <a:r>
              <a:rPr lang="ko-KR" altLang="en-US" dirty="0" smtClean="0"/>
              <a:t>에 의해 실행되는 프로세스의 기본 프로세스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한 시스템에서 여러 개의 </a:t>
            </a:r>
            <a:r>
              <a:rPr lang="en-US" altLang="ko-KR" dirty="0" err="1" smtClean="0"/>
              <a:t>svchost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프로세스를 볼 수 있음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sz="800" dirty="0" smtClean="0"/>
          </a:p>
          <a:p>
            <a:pPr lvl="1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02856" y="479715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6-16]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윈도우에서 동작 중인 프로세스 확인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6" name="Picture 2" descr="C:\Users\김지선\Desktop\정보보안개론(개정판)\정보 완전\6장\6-1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68" y="1916832"/>
            <a:ext cx="2795296" cy="28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악성코드 탐지 및 대응책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352928" cy="5400600"/>
          </a:xfrm>
        </p:spPr>
        <p:txBody>
          <a:bodyPr/>
          <a:lstStyle/>
          <a:p>
            <a:r>
              <a:rPr lang="ko-KR" altLang="en-US" dirty="0" smtClean="0"/>
              <a:t>정상적인 프로세스와 비교하기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웜</a:t>
            </a:r>
            <a:r>
              <a:rPr lang="en-US" altLang="ko-KR" dirty="0" smtClean="0"/>
              <a:t>/</a:t>
            </a:r>
            <a:r>
              <a:rPr lang="ko-KR" altLang="en-US" dirty="0" smtClean="0"/>
              <a:t>바이러스나 백도어가 주로 사용하는 </a:t>
            </a:r>
            <a:r>
              <a:rPr lang="ko-KR" altLang="en-US" dirty="0" err="1" smtClean="0"/>
              <a:t>서비스명은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Csrss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Svchost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Services.exe (Service Control Manager) : </a:t>
            </a:r>
            <a:r>
              <a:rPr lang="ko-KR" altLang="en-US" dirty="0" smtClean="0"/>
              <a:t>시스템 서비스를 시작</a:t>
            </a:r>
            <a:r>
              <a:rPr lang="en-US" altLang="ko-KR" dirty="0" smtClean="0"/>
              <a:t>·</a:t>
            </a:r>
            <a:r>
              <a:rPr lang="ko-KR" altLang="en-US" dirty="0" smtClean="0"/>
              <a:t>정지시키고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그들간의 상호 작용하는 기능을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수행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System : </a:t>
            </a:r>
            <a:r>
              <a:rPr lang="ko-KR" altLang="en-US" dirty="0" smtClean="0"/>
              <a:t>대부분의 </a:t>
            </a:r>
            <a:r>
              <a:rPr lang="ko-KR" altLang="en-US" dirty="0" err="1" smtClean="0"/>
              <a:t>커널</a:t>
            </a:r>
            <a:r>
              <a:rPr lang="ko-KR" altLang="en-US" dirty="0" smtClean="0"/>
              <a:t> 모드 </a:t>
            </a:r>
            <a:r>
              <a:rPr lang="ko-KR" altLang="en-US" dirty="0" err="1" smtClean="0"/>
              <a:t>스레드의</a:t>
            </a:r>
            <a:r>
              <a:rPr lang="ko-KR" altLang="en-US" dirty="0" smtClean="0"/>
              <a:t> 시작점이 되는 프로세스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System Idle Process : </a:t>
            </a:r>
            <a:r>
              <a:rPr lang="ko-KR" altLang="en-US" dirty="0" smtClean="0"/>
              <a:t>각 </a:t>
            </a:r>
            <a:r>
              <a:rPr lang="en-US" altLang="ko-KR" dirty="0" smtClean="0"/>
              <a:t>CPU</a:t>
            </a:r>
            <a:r>
              <a:rPr lang="ko-KR" altLang="en-US" dirty="0" smtClean="0"/>
              <a:t>마다 하나씩 실행되는 스레드로서 </a:t>
            </a:r>
            <a:r>
              <a:rPr lang="en-US" altLang="ko-KR" dirty="0" smtClean="0"/>
              <a:t>CPU</a:t>
            </a:r>
            <a:r>
              <a:rPr lang="ko-KR" altLang="en-US" dirty="0" smtClean="0"/>
              <a:t>의 잔여 프로세스 처리량을 </a:t>
            </a:r>
            <a:r>
              <a:rPr lang="en-US" altLang="ko-KR" dirty="0" smtClean="0"/>
              <a:t>%</a:t>
            </a:r>
            <a:r>
              <a:rPr lang="ko-KR" altLang="en-US" dirty="0" smtClean="0"/>
              <a:t>로 나타낸 값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Taskmgr.exe(Task Manager) : </a:t>
            </a:r>
            <a:r>
              <a:rPr lang="ko-KR" altLang="en-US" dirty="0" smtClean="0"/>
              <a:t>작업 관리자 자신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Winlogon.exe(Windows Logon Process) : </a:t>
            </a:r>
            <a:r>
              <a:rPr lang="ko-KR" altLang="en-US" dirty="0" smtClean="0"/>
              <a:t>사용자 로그인</a:t>
            </a:r>
            <a:r>
              <a:rPr lang="en-US" altLang="ko-KR" dirty="0" smtClean="0"/>
              <a:t>/</a:t>
            </a:r>
            <a:r>
              <a:rPr lang="ko-KR" altLang="en-US" dirty="0" smtClean="0"/>
              <a:t>로그오프를 담당하는 프로세스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윈도우의 시작</a:t>
            </a:r>
            <a:r>
              <a:rPr lang="en-US" altLang="ko-KR" dirty="0" smtClean="0"/>
              <a:t>/</a:t>
            </a:r>
            <a:r>
              <a:rPr lang="ko-KR" altLang="en-US" dirty="0" smtClean="0"/>
              <a:t>종료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시에 활성화되며 </a:t>
            </a:r>
            <a:r>
              <a:rPr lang="en-US" altLang="ko-KR" dirty="0" err="1" smtClean="0"/>
              <a:t>Ctrl+Alt+Delete</a:t>
            </a:r>
            <a:r>
              <a:rPr lang="en-US" altLang="ko-KR" dirty="0" smtClean="0"/>
              <a:t> </a:t>
            </a:r>
            <a:r>
              <a:rPr lang="ko-KR" altLang="en-US" dirty="0" smtClean="0"/>
              <a:t>키를 눌렀을 경우에도 활성화됨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Winmgmt.exe (Window Management Service) : </a:t>
            </a:r>
            <a:r>
              <a:rPr lang="ko-KR" altLang="en-US" dirty="0" smtClean="0"/>
              <a:t>장치에 대한 관리 및 계정 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네트워크 등의 동작에 관련한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스크립트를 위한 프로세스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msdtc.exe (Distributed Transaction Coordinator) : </a:t>
            </a:r>
            <a:r>
              <a:rPr lang="ko-KR" altLang="en-US" dirty="0" smtClean="0"/>
              <a:t>웹 서버 및 </a:t>
            </a:r>
            <a:r>
              <a:rPr lang="en-US" altLang="ko-KR" dirty="0" smtClean="0"/>
              <a:t>SQL </a:t>
            </a:r>
            <a:r>
              <a:rPr lang="ko-KR" altLang="en-US" dirty="0" smtClean="0"/>
              <a:t>서버 구동 시에 다른 서버와의 연동을 위한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프로세스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ctfmon.exe (Alternative User Input Services) : </a:t>
            </a:r>
            <a:r>
              <a:rPr lang="ko-KR" altLang="en-US" dirty="0" smtClean="0"/>
              <a:t>키보드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음성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손으로 적은 글 등 여러 가지 텍스트 입력에 대한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처리를 할 수 있도록 지원하는 프로세스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dfssvc.exe (Distributed File System (DFS)) : </a:t>
            </a:r>
            <a:r>
              <a:rPr lang="ko-KR" altLang="en-US" dirty="0" smtClean="0"/>
              <a:t>분산 파일 시스템</a:t>
            </a:r>
            <a:r>
              <a:rPr lang="en-US" altLang="ko-KR" dirty="0" smtClean="0"/>
              <a:t>(Distributed File System (DFS))</a:t>
            </a:r>
            <a:r>
              <a:rPr lang="ko-KR" altLang="en-US" dirty="0" smtClean="0"/>
              <a:t>에 대한 지원을 위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해 백그라운드로 실행되고 있는 프로세스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악성코드 탐지 및 대응책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6025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정상적인 프로세스와 비교하기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좀더 자세한 프로세스 정보를 알고 싶은 경우에는 </a:t>
            </a:r>
            <a:r>
              <a:rPr lang="en-US" altLang="ko-KR" dirty="0" smtClean="0"/>
              <a:t>Process Explorer</a:t>
            </a:r>
            <a:r>
              <a:rPr lang="ko-KR" altLang="en-US" dirty="0" smtClean="0"/>
              <a:t>를 사용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sz="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08096" y="544522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6-17]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Process Explorer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를 이용한 프로세스 확인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3315" name="Picture 3" descr="C:\Documents and Settings\Administrator\바탕 화면\실이미지\6장\6-1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860" y="1907954"/>
            <a:ext cx="6786508" cy="34950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5805264"/>
            <a:ext cx="7776864" cy="6983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dirty="0">
                <a:hlinkClick r:id="rId3"/>
              </a:rPr>
              <a:t>http://</a:t>
            </a:r>
            <a:r>
              <a:rPr lang="en-US" altLang="ko-KR" dirty="0" smtClean="0">
                <a:hlinkClick r:id="rId3"/>
              </a:rPr>
              <a:t>download.cnet.com/Process-Explorer/3000-2094_4-10223605.html</a:t>
            </a:r>
            <a:r>
              <a:rPr lang="en-US" altLang="ko-KR" dirty="0" smtClean="0"/>
              <a:t> </a:t>
            </a:r>
            <a:endParaRPr lang="ko-KR" alt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악성코드 탐지 및 대응책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정상적인 프로세스와 비교하기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Process Explorer</a:t>
            </a:r>
            <a:r>
              <a:rPr lang="ko-KR" altLang="en-US" dirty="0" smtClean="0"/>
              <a:t>에서 ‘</a:t>
            </a:r>
            <a:r>
              <a:rPr lang="en-US" altLang="ko-KR" dirty="0" smtClean="0"/>
              <a:t>[View]-[Show Lower Pane]’ </a:t>
            </a:r>
            <a:r>
              <a:rPr lang="ko-KR" altLang="en-US" dirty="0" smtClean="0"/>
              <a:t>옵션을 선택하면 해당 프로세스에 자세한 정보를 알 수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4339" name="Picture 3" descr="C:\Documents and Settings\Administrator\바탕 화면\실이미지\6장\6-1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119" y="1926694"/>
            <a:ext cx="5843501" cy="43826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81462" y="635469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6-18]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Process Explorer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를 이용한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2368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번 프로세스 확인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악성코드 탐지 및 대응책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정상적인 프로세스와 비교하기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정상적인 인터넷 </a:t>
            </a:r>
            <a:r>
              <a:rPr lang="ko-KR" altLang="en-US" dirty="0" err="1" smtClean="0"/>
              <a:t>익스플로어를</a:t>
            </a:r>
            <a:r>
              <a:rPr lang="ko-KR" altLang="en-US" dirty="0" smtClean="0"/>
              <a:t> 실행시켜 상세 창에서 해당 프로세스를 살펴보자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 비정상적인 인터넷 </a:t>
            </a:r>
            <a:r>
              <a:rPr lang="ko-KR" altLang="en-US" dirty="0" err="1" smtClean="0"/>
              <a:t>익스플로어</a:t>
            </a:r>
            <a:r>
              <a:rPr lang="ko-KR" altLang="en-US" dirty="0" smtClean="0"/>
              <a:t> 프로세스와는 상당히 상이함을 알 수 있음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15363" name="Picture 3" descr="C:\Documents and Settings\Administrator\바탕 화면\실이미지\6장\6-1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624" y="2214726"/>
            <a:ext cx="5399616" cy="40497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22336" y="629254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6-19]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Process Explorer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를 이용한 정상적인 인터넷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익스플로어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프로세스 확인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악성코드의 종류와 그 특성을 알아본다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바이러스의 동작 원리를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err="1" smtClean="0"/>
              <a:t>윔의</a:t>
            </a:r>
            <a:r>
              <a:rPr lang="ko-KR" altLang="en-US" sz="1600" dirty="0" smtClean="0"/>
              <a:t> 동작 원리를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기타 악성코드의 종류를 알아본다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6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악성코드 탐지 및 대응책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424936" cy="5400600"/>
          </a:xfrm>
        </p:spPr>
        <p:txBody>
          <a:bodyPr/>
          <a:lstStyle/>
          <a:p>
            <a:r>
              <a:rPr lang="ko-KR" altLang="en-US" dirty="0" smtClean="0"/>
              <a:t>정상적인 프로세스와 비교하기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두 개의 </a:t>
            </a:r>
            <a:r>
              <a:rPr lang="en-US" altLang="ko-KR" dirty="0" smtClean="0"/>
              <a:t>iexplore.exe </a:t>
            </a:r>
            <a:r>
              <a:rPr lang="ko-KR" altLang="en-US" dirty="0" smtClean="0"/>
              <a:t>프로세스의 속성 창을 비교해보면 </a:t>
            </a:r>
            <a:r>
              <a:rPr lang="en-US" altLang="ko-KR" dirty="0" smtClean="0"/>
              <a:t>Current directory </a:t>
            </a:r>
            <a:r>
              <a:rPr lang="ko-KR" altLang="en-US" dirty="0" smtClean="0"/>
              <a:t>값만 서로 다를 뿐 나머지는 모두 같음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이상 프로세스로 보이는 </a:t>
            </a:r>
            <a:r>
              <a:rPr lang="en-US" altLang="ko-KR" dirty="0" smtClean="0"/>
              <a:t>2368 </a:t>
            </a:r>
            <a:r>
              <a:rPr lang="ko-KR" altLang="en-US" dirty="0" smtClean="0"/>
              <a:t>프로세스의 값은 </a:t>
            </a:r>
            <a:r>
              <a:rPr lang="en-US" altLang="ko-KR" dirty="0" smtClean="0"/>
              <a:t>C:\Windows\system32 </a:t>
            </a:r>
          </a:p>
          <a:p>
            <a:pPr lvl="2"/>
            <a:r>
              <a:rPr lang="ko-KR" altLang="en-US" dirty="0" smtClean="0"/>
              <a:t>정상적인 프로세스는 </a:t>
            </a:r>
            <a:r>
              <a:rPr lang="en-US" altLang="ko-KR" dirty="0" smtClean="0"/>
              <a:t>C:\Users\diyang\Desktop</a:t>
            </a:r>
            <a:endParaRPr lang="ko-KR" altLang="en-US" dirty="0"/>
          </a:p>
        </p:txBody>
      </p:sp>
      <p:pic>
        <p:nvPicPr>
          <p:cNvPr id="16386" name="Picture 2" descr="C:\Documents and Settings\Administrator\바탕 화면\실이미지\6장\6-20_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389" y="2492895"/>
            <a:ext cx="2880319" cy="3492468"/>
          </a:xfrm>
          <a:prstGeom prst="rect">
            <a:avLst/>
          </a:prstGeom>
          <a:noFill/>
        </p:spPr>
      </p:pic>
      <p:pic>
        <p:nvPicPr>
          <p:cNvPr id="16387" name="Picture 3" descr="C:\Documents and Settings\Administrator\바탕 화면\실이미지\6장\6-20_b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362" y="2492895"/>
            <a:ext cx="2879934" cy="349200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925460" y="6003320"/>
            <a:ext cx="15841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latin typeface="+mn-ea"/>
                <a:ea typeface="+mn-ea"/>
              </a:rPr>
              <a:t> (a) </a:t>
            </a:r>
            <a:r>
              <a:rPr lang="ko-KR" altLang="en-US" sz="1100" dirty="0" smtClean="0">
                <a:latin typeface="+mn-ea"/>
                <a:ea typeface="+mn-ea"/>
              </a:rPr>
              <a:t>이상이 있는 경우</a:t>
            </a:r>
            <a:endParaRPr lang="en-US" altLang="ko-KR" sz="1100" dirty="0" smtClean="0">
              <a:latin typeface="+mn-ea"/>
              <a:ea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112253" y="6021288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latin typeface="+mn-ea"/>
                <a:ea typeface="+mn-ea"/>
              </a:rPr>
              <a:t> (b</a:t>
            </a:r>
            <a:r>
              <a:rPr lang="en-US" altLang="ko-KR" sz="1100" smtClean="0">
                <a:latin typeface="+mn-ea"/>
                <a:ea typeface="+mn-ea"/>
              </a:rPr>
              <a:t>) </a:t>
            </a:r>
            <a:r>
              <a:rPr lang="ko-KR" altLang="en-US" sz="1100" dirty="0" smtClean="0">
                <a:latin typeface="+mn-ea"/>
                <a:ea typeface="+mn-ea"/>
              </a:rPr>
              <a:t>정상적인 경우</a:t>
            </a:r>
            <a:endParaRPr lang="en-US" altLang="ko-KR" sz="1100" dirty="0" smtClean="0"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9068" y="629254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6-20]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이상 프로세스와 정상적인 인터넷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익스플로어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프로세스의 속성 창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악성코드 탐지 및 대응책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백도어의 실질적인 파일 확인하기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악성코드 파일을 확인할 때는 </a:t>
            </a:r>
            <a:r>
              <a:rPr lang="en-US" altLang="ko-KR" dirty="0" smtClean="0"/>
              <a:t>total commander</a:t>
            </a:r>
            <a:r>
              <a:rPr lang="ko-KR" altLang="en-US" dirty="0" smtClean="0"/>
              <a:t>와 같은 툴을 사용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total commander</a:t>
            </a:r>
            <a:r>
              <a:rPr lang="ko-KR" altLang="en-US" dirty="0" smtClean="0"/>
              <a:t>를 이용해 </a:t>
            </a:r>
            <a:r>
              <a:rPr lang="ko-KR" altLang="en-US" dirty="0" err="1" smtClean="0"/>
              <a:t>백도어를</a:t>
            </a:r>
            <a:r>
              <a:rPr lang="ko-KR" altLang="en-US" dirty="0" smtClean="0"/>
              <a:t> </a:t>
            </a:r>
            <a:r>
              <a:rPr lang="ko-KR" altLang="en-US" dirty="0" smtClean="0"/>
              <a:t>확인하기 전에</a:t>
            </a:r>
            <a:r>
              <a:rPr lang="en-US" altLang="ko-KR" dirty="0" smtClean="0"/>
              <a:t> [</a:t>
            </a:r>
            <a:r>
              <a:rPr lang="ko-KR" altLang="en-US" dirty="0" smtClean="0"/>
              <a:t>환경설정</a:t>
            </a:r>
            <a:r>
              <a:rPr lang="en-US" altLang="ko-KR" dirty="0" smtClean="0"/>
              <a:t>]-[</a:t>
            </a:r>
            <a:r>
              <a:rPr lang="ko-KR" altLang="en-US" dirty="0" smtClean="0"/>
              <a:t>옵션</a:t>
            </a:r>
            <a:r>
              <a:rPr lang="en-US" altLang="ko-KR" dirty="0" smtClean="0"/>
              <a:t>]-[</a:t>
            </a:r>
            <a:r>
              <a:rPr lang="ko-KR" altLang="en-US" dirty="0" smtClean="0"/>
              <a:t>화면</a:t>
            </a:r>
            <a:r>
              <a:rPr lang="en-US" altLang="ko-KR" dirty="0" smtClean="0"/>
              <a:t>]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[</a:t>
            </a:r>
            <a:r>
              <a:rPr lang="ko-KR" altLang="en-US" dirty="0" smtClean="0"/>
              <a:t>숨김</a:t>
            </a:r>
            <a:r>
              <a:rPr lang="en-US" altLang="ko-KR" dirty="0" smtClean="0"/>
              <a:t>/</a:t>
            </a:r>
            <a:r>
              <a:rPr lang="ko-KR" altLang="en-US" dirty="0" smtClean="0"/>
              <a:t>시스템 파일 표시</a:t>
            </a:r>
            <a:r>
              <a:rPr lang="en-US" altLang="ko-KR" dirty="0" smtClean="0"/>
              <a:t>] </a:t>
            </a:r>
            <a:r>
              <a:rPr lang="ko-KR" altLang="en-US" dirty="0" smtClean="0"/>
              <a:t>옵션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을 활성화시켜야 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8096" y="569676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6-21]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숨김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시스템 파일 표시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옵션을 활성화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7411" name="Picture 3" descr="C:\Documents and Settings\Administrator\바탕 화면\실이미지\6장\6-2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859" y="2492896"/>
            <a:ext cx="395161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악성코드 탐지 및 대응책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980728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백도어의 실질적인 파일 확인하기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파일을 찾을 때에는 </a:t>
            </a:r>
            <a:r>
              <a:rPr lang="en-US" altLang="ko-KR" dirty="0" smtClean="0"/>
              <a:t>Process Explorer</a:t>
            </a:r>
            <a:r>
              <a:rPr lang="ko-KR" altLang="en-US" dirty="0" smtClean="0"/>
              <a:t>에서 확인한 파일명을 검색하는 방법을 우선적으로 사용할 수 있음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sz="1800" dirty="0" smtClean="0"/>
          </a:p>
          <a:p>
            <a:pPr lvl="1"/>
            <a:r>
              <a:rPr lang="ko-KR" altLang="en-US" dirty="0" smtClean="0"/>
              <a:t>해당 폴더를 살펴보면 </a:t>
            </a:r>
            <a:r>
              <a:rPr lang="en-US" altLang="ko-KR" dirty="0" smtClean="0"/>
              <a:t>logg.dat </a:t>
            </a:r>
            <a:r>
              <a:rPr lang="ko-KR" altLang="en-US" dirty="0" smtClean="0"/>
              <a:t>파일과 </a:t>
            </a:r>
            <a:r>
              <a:rPr lang="en-US" altLang="ko-KR" dirty="0" smtClean="0"/>
              <a:t>server.exe </a:t>
            </a:r>
            <a:r>
              <a:rPr lang="ko-KR" altLang="en-US" dirty="0" smtClean="0"/>
              <a:t>파일이 존재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대부분의 악성코드가 </a:t>
            </a:r>
            <a:r>
              <a:rPr lang="en-US" altLang="ko-KR" dirty="0" smtClean="0"/>
              <a:t>C:\Windows\system32</a:t>
            </a:r>
            <a:r>
              <a:rPr lang="ko-KR" altLang="en-US" dirty="0" smtClean="0"/>
              <a:t>를 공략하기 때문에 반드시 확인해야 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1462" y="333035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6-22]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Bifrost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폴더 확인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478" y="652436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6-23] </a:t>
            </a:r>
            <a:r>
              <a:rPr lang="en-US" altLang="ko-KR" sz="1000" b="1" dirty="0" smtClean="0"/>
              <a:t>C:\Windows\system32 </a:t>
            </a:r>
            <a:r>
              <a:rPr lang="ko-KR" altLang="en-US" sz="1000" b="1" dirty="0" smtClean="0"/>
              <a:t>폴더 확인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435" name="Picture 3" descr="C:\Documents and Settings\Administrator\바탕 화면\실이미지\6장\6-2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998" y="1700808"/>
            <a:ext cx="3916050" cy="1606341"/>
          </a:xfrm>
          <a:prstGeom prst="rect">
            <a:avLst/>
          </a:prstGeom>
          <a:noFill/>
        </p:spPr>
      </p:pic>
      <p:pic>
        <p:nvPicPr>
          <p:cNvPr id="18436" name="Picture 4" descr="C:\Documents and Settings\Administrator\바탕 화면\실이미지\6장\6-2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66462"/>
            <a:ext cx="3240360" cy="2233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악성코드 탐지 및 대응책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시작 프로그램과 </a:t>
            </a:r>
            <a:r>
              <a:rPr lang="ko-KR" altLang="en-US" dirty="0" err="1" smtClean="0"/>
              <a:t>레지스트리</a:t>
            </a:r>
            <a:r>
              <a:rPr lang="ko-KR" altLang="en-US" dirty="0" smtClean="0"/>
              <a:t> 확인하기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윈도우 시스템은 시작 프로그램 등의 시스템 운영과 관련하여 </a:t>
            </a:r>
            <a:r>
              <a:rPr lang="ko-KR" altLang="en-US" dirty="0" err="1" smtClean="0"/>
              <a:t>리부팅되더라도</a:t>
            </a:r>
            <a:r>
              <a:rPr lang="ko-KR" altLang="en-US" dirty="0" smtClean="0"/>
              <a:t> 기본 </a:t>
            </a:r>
            <a:r>
              <a:rPr lang="ko-KR" altLang="en-US" dirty="0" err="1" smtClean="0"/>
              <a:t>설정값이</a:t>
            </a:r>
            <a:r>
              <a:rPr lang="ko-KR" altLang="en-US" dirty="0" smtClean="0"/>
              <a:t> 변하지 않도록 </a:t>
            </a:r>
            <a:r>
              <a:rPr lang="ko-KR" altLang="en-US" dirty="0" err="1" smtClean="0"/>
              <a:t>레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지스트리에</a:t>
            </a:r>
            <a:r>
              <a:rPr lang="ko-KR" altLang="en-US" dirty="0" smtClean="0"/>
              <a:t> 여러 가지 값을 기록해 둠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err="1" smtClean="0"/>
              <a:t>백도어</a:t>
            </a:r>
            <a:r>
              <a:rPr lang="ko-KR" altLang="en-US" dirty="0" smtClean="0"/>
              <a:t> 역시 이러한 레지스터를 이용하는 경우가 많기 때문에 </a:t>
            </a:r>
            <a:r>
              <a:rPr lang="ko-KR" altLang="en-US" dirty="0" err="1" smtClean="0"/>
              <a:t>백도어를</a:t>
            </a:r>
            <a:r>
              <a:rPr lang="ko-KR" altLang="en-US" dirty="0" smtClean="0"/>
              <a:t> 삭제할 때에는 레지스터에서도 이러한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내용을 확인해야 함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시작 프로그램 목록은 ‘</a:t>
            </a:r>
            <a:r>
              <a:rPr lang="en-US" altLang="ko-KR" dirty="0" err="1" smtClean="0"/>
              <a:t>msconfig</a:t>
            </a:r>
            <a:r>
              <a:rPr lang="ko-KR" altLang="en-US" dirty="0" smtClean="0"/>
              <a:t>’ 명령을 통해 확인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43982" y="539985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6-24]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시작 프로그램 확인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9459" name="Picture 3" descr="C:\Documents and Settings\Administrator\바탕 화면\실이미지\6장\6-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96951"/>
            <a:ext cx="4408426" cy="2376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악성코드 탐지 및 대응책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백도어</a:t>
            </a:r>
            <a:r>
              <a:rPr lang="ko-KR" altLang="en-US" dirty="0" smtClean="0"/>
              <a:t> 제거하기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백도어를</a:t>
            </a:r>
            <a:r>
              <a:rPr lang="ko-KR" altLang="en-US" dirty="0" smtClean="0"/>
              <a:t> 삭제하는 절차</a:t>
            </a:r>
            <a:endParaRPr lang="en-US" altLang="ko-KR" dirty="0" smtClean="0"/>
          </a:p>
          <a:p>
            <a:pPr lvl="2">
              <a:buFont typeface="Wingdings" pitchFamily="2" charset="2"/>
              <a:buChar char=""/>
            </a:pPr>
            <a:r>
              <a:rPr lang="ko-KR" altLang="en-US" b="1" dirty="0" err="1" smtClean="0"/>
              <a:t>백도어</a:t>
            </a:r>
            <a:r>
              <a:rPr lang="ko-KR" altLang="en-US" b="1" dirty="0" smtClean="0"/>
              <a:t> 프로세스의 중지</a:t>
            </a:r>
            <a:endParaRPr lang="en-US" altLang="ko-KR" b="1" dirty="0" smtClean="0"/>
          </a:p>
          <a:p>
            <a:pPr lvl="3"/>
            <a:r>
              <a:rPr lang="en-US" altLang="ko-KR" dirty="0" smtClean="0"/>
              <a:t>2368 </a:t>
            </a:r>
            <a:r>
              <a:rPr lang="ko-KR" altLang="en-US" dirty="0" smtClean="0"/>
              <a:t>프로세스를 ‘</a:t>
            </a:r>
            <a:r>
              <a:rPr lang="en-US" altLang="ko-KR" dirty="0" smtClean="0"/>
              <a:t>Kill Process Tree(Shift Del)’</a:t>
            </a:r>
            <a:r>
              <a:rPr lang="ko-KR" altLang="en-US" dirty="0" smtClean="0"/>
              <a:t>로 중지시킴</a:t>
            </a:r>
            <a:endParaRPr lang="en-US" altLang="ko-KR" dirty="0" smtClean="0"/>
          </a:p>
          <a:p>
            <a:pPr lvl="2">
              <a:buFont typeface="Wingdings" pitchFamily="2" charset="2"/>
              <a:buChar char=""/>
            </a:pPr>
            <a:r>
              <a:rPr lang="ko-KR" altLang="en-US" b="1" dirty="0" err="1" smtClean="0"/>
              <a:t>백도어</a:t>
            </a:r>
            <a:r>
              <a:rPr lang="ko-KR" altLang="en-US" b="1" dirty="0" smtClean="0"/>
              <a:t> 파일의 삭제</a:t>
            </a:r>
            <a:endParaRPr lang="en-US" altLang="ko-KR" b="1" dirty="0" smtClean="0"/>
          </a:p>
          <a:p>
            <a:pPr lvl="3"/>
            <a:r>
              <a:rPr lang="en-US" altLang="ko-KR" dirty="0" err="1" smtClean="0"/>
              <a:t>Bifrost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폴더에서 확인한 파일을 삭제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C:\Windows\system32 </a:t>
            </a:r>
            <a:r>
              <a:rPr lang="ko-KR" altLang="en-US" dirty="0" smtClean="0"/>
              <a:t>폴더에서 확인한 파일을 삭제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C:\Program Files\</a:t>
            </a:r>
            <a:r>
              <a:rPr lang="en-US" altLang="ko-KR" dirty="0" err="1" smtClean="0"/>
              <a:t>MisoFile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폴더에서 확인한 파일을 삭제</a:t>
            </a:r>
            <a:endParaRPr lang="en-US" altLang="ko-KR" dirty="0" smtClean="0"/>
          </a:p>
          <a:p>
            <a:pPr lvl="2">
              <a:buFont typeface="Wingdings" pitchFamily="2" charset="2"/>
              <a:buChar char=""/>
            </a:pPr>
            <a:r>
              <a:rPr lang="ko-KR" altLang="en-US" b="1" dirty="0" err="1" smtClean="0"/>
              <a:t>레지스트리</a:t>
            </a:r>
            <a:r>
              <a:rPr lang="ko-KR" altLang="en-US" b="1" dirty="0" smtClean="0"/>
              <a:t> 삭제</a:t>
            </a:r>
            <a:endParaRPr lang="en-US" altLang="ko-KR" b="1" dirty="0" smtClean="0"/>
          </a:p>
          <a:p>
            <a:pPr lvl="3"/>
            <a:r>
              <a:rPr lang="ko-KR" altLang="en-US" dirty="0" smtClean="0"/>
              <a:t>시작 프로그램에서 확인한 사항을 삭제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‘</a:t>
            </a:r>
            <a:r>
              <a:rPr lang="en-US" altLang="ko-KR" dirty="0" err="1" smtClean="0"/>
              <a:t>regedit</a:t>
            </a:r>
            <a:r>
              <a:rPr lang="ko-KR" altLang="en-US" dirty="0" smtClean="0"/>
              <a:t>’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레지스트리</a:t>
            </a:r>
            <a:r>
              <a:rPr lang="ko-KR" altLang="en-US" dirty="0" smtClean="0"/>
              <a:t> 경로를 확인할 수 있는데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레지스트리에서</a:t>
            </a:r>
            <a:r>
              <a:rPr lang="ko-KR" altLang="en-US" dirty="0" smtClean="0"/>
              <a:t> 해당 항목을 삭제함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0483" name="Picture 3" descr="C:\Documents and Settings\Administrator\바탕 화면\실이미지\6장\6-2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166836"/>
            <a:ext cx="5076806" cy="22144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50328" y="640796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6-25]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레지스트리에서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해당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레지스트리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확인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악성코드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악성코드의 정의</a:t>
            </a:r>
            <a:endParaRPr lang="en-US" altLang="ko-KR" dirty="0" smtClean="0"/>
          </a:p>
          <a:p>
            <a:pPr lvl="1"/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제작자가 의도적으로 사용자에게 피해를 주고자 만든 모든 악의적 목적을 가진 프로그램 및 매크로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스크립트 </a:t>
            </a:r>
            <a:endParaRPr lang="en-US" altLang="ko-K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None/>
            </a:pP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등 컴퓨터상에서 작동하는 모든 실행 가능한 형태</a:t>
            </a:r>
            <a:endParaRPr lang="en-US" altLang="ko-K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None/>
            </a:pPr>
            <a:endParaRPr lang="en-US" altLang="ko-KR" dirty="0" smtClean="0"/>
          </a:p>
          <a:p>
            <a:r>
              <a:rPr lang="ko-KR" altLang="en-US" dirty="0" smtClean="0"/>
              <a:t>악성코드의 역사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바이러스 개념의 정립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1972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컴퓨터 바이러스의 개념이 처음 등장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소설가인 </a:t>
            </a:r>
            <a:r>
              <a:rPr lang="ko-KR" altLang="en-US" dirty="0" err="1" smtClean="0"/>
              <a:t>데이비드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제럴드의</a:t>
            </a:r>
            <a:r>
              <a:rPr lang="ko-KR" altLang="en-US" dirty="0" smtClean="0"/>
              <a:t> 공상과학소설 </a:t>
            </a:r>
            <a:r>
              <a:rPr lang="en-US" altLang="ko-KR" dirty="0" smtClean="0"/>
              <a:t>『When </a:t>
            </a:r>
            <a:r>
              <a:rPr lang="en-US" altLang="ko-KR" dirty="0" err="1" smtClean="0"/>
              <a:t>Harlie</a:t>
            </a:r>
            <a:r>
              <a:rPr lang="en-US" altLang="ko-KR" dirty="0" smtClean="0"/>
              <a:t> was One』</a:t>
            </a:r>
          </a:p>
          <a:p>
            <a:pPr lvl="2">
              <a:buNone/>
            </a:pPr>
            <a:r>
              <a:rPr lang="en-US" altLang="ko-KR" dirty="0" smtClean="0"/>
              <a:t>	(Nelson Doubleday, 1972)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‘다른 컴퓨터에 계속 자신을 복제한 후 감염된 컴퓨터의 운영체제에 영향을 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미쳐 점차 시스템을 마비시키는 장치를 한 과학자가 제작해 배포한다’는 내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용이 소개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1984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프레드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코헨</a:t>
            </a:r>
            <a:r>
              <a:rPr lang="en-US" altLang="ko-KR" dirty="0" smtClean="0"/>
              <a:t>(Fred Cohen)</a:t>
            </a:r>
            <a:r>
              <a:rPr lang="ko-KR" altLang="en-US" dirty="0" smtClean="0"/>
              <a:t>이 컴퓨터 바이러스의 개념 정립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define a computer ‘virus’ as a program can ‘infect’ other programs </a:t>
            </a:r>
          </a:p>
          <a:p>
            <a:pPr lvl="2">
              <a:buNone/>
            </a:pP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by modifying them to include a possibly evolved copy of itself.</a:t>
            </a:r>
          </a:p>
          <a:p>
            <a:pPr lvl="1"/>
            <a:r>
              <a:rPr lang="ko-KR" altLang="en-US" b="1" dirty="0" smtClean="0"/>
              <a:t>최초의 바이러스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일반적으로 </a:t>
            </a:r>
            <a:r>
              <a:rPr lang="en-US" altLang="ko-KR" dirty="0" smtClean="0"/>
              <a:t>1986</a:t>
            </a:r>
            <a:r>
              <a:rPr lang="ko-KR" altLang="en-US" dirty="0" smtClean="0"/>
              <a:t>년에 발견된 브레인 바이러스</a:t>
            </a:r>
            <a:r>
              <a:rPr lang="en-US" altLang="ko-KR" dirty="0" smtClean="0"/>
              <a:t>(Brain Virus)</a:t>
            </a:r>
            <a:r>
              <a:rPr lang="ko-KR" altLang="en-US" dirty="0" smtClean="0"/>
              <a:t>를 최초의 바이러스로 인정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파키스탄에서 프로그래머로 일하던 </a:t>
            </a:r>
            <a:r>
              <a:rPr lang="ko-KR" altLang="en-US" dirty="0" err="1" smtClean="0"/>
              <a:t>알비</a:t>
            </a:r>
            <a:r>
              <a:rPr lang="ko-KR" altLang="en-US" dirty="0" smtClean="0"/>
              <a:t> 형제가 자신들의 소프트웨어가 불법 복제되는 것에 대한 불만으로 </a:t>
            </a:r>
            <a:r>
              <a:rPr lang="ko-KR" altLang="en-US" dirty="0" err="1" smtClean="0"/>
              <a:t>바이러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스를</a:t>
            </a:r>
            <a:r>
              <a:rPr lang="ko-KR" altLang="en-US" dirty="0" smtClean="0"/>
              <a:t> 만들어서 뿌렸다고 함</a:t>
            </a:r>
            <a:r>
              <a:rPr lang="en-US" altLang="ko-KR" dirty="0" smtClean="0"/>
              <a:t>.</a:t>
            </a:r>
          </a:p>
          <a:p>
            <a:pPr lvl="2"/>
            <a:endParaRPr lang="ko-KR" altLang="en-US" dirty="0"/>
          </a:p>
        </p:txBody>
      </p:sp>
      <p:pic>
        <p:nvPicPr>
          <p:cNvPr id="1026" name="Picture 2" descr="C:\Documents and Settings\Administrator\바탕 화면\실이미지\6장\6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330" y="3079806"/>
            <a:ext cx="1691696" cy="2193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34904" y="528345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6-1]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When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Harlie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was One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표지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악성코드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352928" cy="5400600"/>
          </a:xfrm>
        </p:spPr>
        <p:txBody>
          <a:bodyPr/>
          <a:lstStyle/>
          <a:p>
            <a:r>
              <a:rPr lang="ko-KR" altLang="en-US" dirty="0" smtClean="0"/>
              <a:t>악성코드의 역사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최초의 </a:t>
            </a:r>
            <a:r>
              <a:rPr lang="ko-KR" altLang="en-US" b="1" dirty="0" err="1" smtClean="0"/>
              <a:t>웜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1988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미국의 네트워크를 마비시켰던 ‘</a:t>
            </a:r>
            <a:r>
              <a:rPr lang="ko-KR" altLang="en-US" dirty="0" err="1" smtClean="0"/>
              <a:t>모리스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웜</a:t>
            </a:r>
            <a:r>
              <a:rPr lang="ko-KR" altLang="en-US" dirty="0" smtClean="0"/>
              <a:t>’ 사건의 원인이었던 </a:t>
            </a:r>
            <a:r>
              <a:rPr lang="ko-KR" altLang="en-US" dirty="0" err="1" smtClean="0"/>
              <a:t>모리스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웜이</a:t>
            </a:r>
            <a:r>
              <a:rPr lang="ko-KR" altLang="en-US" dirty="0" smtClean="0"/>
              <a:t> 최초의 </a:t>
            </a:r>
            <a:r>
              <a:rPr lang="ko-KR" altLang="en-US" dirty="0" err="1" smtClean="0"/>
              <a:t>웜으로</a:t>
            </a:r>
            <a:r>
              <a:rPr lang="ko-KR" altLang="en-US" dirty="0" smtClean="0"/>
              <a:t> 알려져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b="1" dirty="0" smtClean="0"/>
              <a:t>매크로 바이러스 출현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1999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매크로 바이러스로 잘 알려진 </a:t>
            </a:r>
            <a:r>
              <a:rPr lang="ko-KR" altLang="en-US" dirty="0" err="1" smtClean="0"/>
              <a:t>멜리사</a:t>
            </a:r>
            <a:r>
              <a:rPr lang="en-US" altLang="ko-KR" dirty="0" smtClean="0"/>
              <a:t>(Melissa) </a:t>
            </a:r>
            <a:r>
              <a:rPr lang="ko-KR" altLang="en-US" dirty="0" smtClean="0"/>
              <a:t>바이러스가 출현</a:t>
            </a:r>
            <a:r>
              <a:rPr lang="en-US" altLang="ko-KR" dirty="0" smtClean="0"/>
              <a:t>. </a:t>
            </a:r>
          </a:p>
          <a:p>
            <a:pPr lvl="3"/>
            <a:r>
              <a:rPr lang="ko-KR" altLang="en-US" dirty="0" err="1" smtClean="0"/>
              <a:t>고난이도</a:t>
            </a:r>
            <a:r>
              <a:rPr lang="ko-KR" altLang="en-US" dirty="0" smtClean="0"/>
              <a:t> 기술만이 </a:t>
            </a:r>
            <a:r>
              <a:rPr lang="ko-KR" altLang="en-US" dirty="0" err="1" smtClean="0"/>
              <a:t>웜</a:t>
            </a:r>
            <a:r>
              <a:rPr lang="en-US" altLang="ko-KR" dirty="0" smtClean="0"/>
              <a:t>/</a:t>
            </a:r>
            <a:r>
              <a:rPr lang="ko-KR" altLang="en-US" dirty="0" smtClean="0"/>
              <a:t>바이러스 제작에 이용될 수 있다는 인식을 바꿔놓음</a:t>
            </a:r>
            <a:r>
              <a:rPr lang="en-US" altLang="ko-KR" dirty="0" smtClean="0"/>
              <a:t>.</a:t>
            </a:r>
          </a:p>
          <a:p>
            <a:pPr lvl="3"/>
            <a:r>
              <a:rPr lang="ko-KR" altLang="en-US" dirty="0" smtClean="0"/>
              <a:t>매크로</a:t>
            </a:r>
            <a:r>
              <a:rPr lang="en-US" altLang="ko-KR" dirty="0" smtClean="0"/>
              <a:t>(Macro)</a:t>
            </a:r>
            <a:r>
              <a:rPr lang="ko-KR" altLang="en-US" dirty="0" smtClean="0"/>
              <a:t>란 액셀이나 워드에서 특정한 기능을 </a:t>
            </a:r>
            <a:r>
              <a:rPr lang="ko-KR" altLang="en-US" dirty="0" err="1" smtClean="0"/>
              <a:t>자동화시켜놓은</a:t>
            </a:r>
            <a:r>
              <a:rPr lang="ko-KR" altLang="en-US" dirty="0" smtClean="0"/>
              <a:t> 일종의 프로그램</a:t>
            </a:r>
            <a:endParaRPr lang="en-US" altLang="ko-KR" dirty="0" smtClean="0"/>
          </a:p>
          <a:p>
            <a:pPr lvl="1"/>
            <a:r>
              <a:rPr lang="ko-KR" altLang="en-US" b="1" dirty="0" err="1" smtClean="0"/>
              <a:t>웜에</a:t>
            </a:r>
            <a:r>
              <a:rPr lang="ko-KR" altLang="en-US" b="1" dirty="0" smtClean="0"/>
              <a:t> 의한 대규모 피해 발생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2001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코드 레드</a:t>
            </a:r>
            <a:r>
              <a:rPr lang="en-US" altLang="ko-KR" dirty="0" smtClean="0"/>
              <a:t>(Code Red) </a:t>
            </a:r>
            <a:r>
              <a:rPr lang="ko-KR" altLang="en-US" dirty="0" err="1" smtClean="0"/>
              <a:t>웜에</a:t>
            </a:r>
            <a:r>
              <a:rPr lang="ko-KR" altLang="en-US" dirty="0" smtClean="0"/>
              <a:t> 의해 </a:t>
            </a:r>
            <a:r>
              <a:rPr lang="en-US" altLang="ko-KR" dirty="0" smtClean="0"/>
              <a:t>8</a:t>
            </a:r>
            <a:r>
              <a:rPr lang="ko-KR" altLang="en-US" dirty="0" smtClean="0"/>
              <a:t>시간 만에 </a:t>
            </a:r>
            <a:r>
              <a:rPr lang="en-US" altLang="ko-KR" dirty="0" smtClean="0"/>
              <a:t>25</a:t>
            </a:r>
            <a:r>
              <a:rPr lang="ko-KR" altLang="en-US" dirty="0" smtClean="0"/>
              <a:t>만 대 이상의 컴퓨터가 감염</a:t>
            </a:r>
            <a:endParaRPr lang="en-US" altLang="ko-KR" dirty="0" smtClean="0"/>
          </a:p>
          <a:p>
            <a:pPr lvl="3"/>
            <a:r>
              <a:rPr lang="ko-KR" altLang="en-US" dirty="0" smtClean="0">
                <a:latin typeface="+mn-ea"/>
              </a:rPr>
              <a:t>이 </a:t>
            </a:r>
            <a:r>
              <a:rPr lang="ko-KR" altLang="en-US" dirty="0" err="1" smtClean="0">
                <a:latin typeface="+mn-ea"/>
              </a:rPr>
              <a:t>웜은</a:t>
            </a:r>
            <a:r>
              <a:rPr lang="ko-KR" altLang="en-US" dirty="0" smtClean="0">
                <a:latin typeface="+mn-ea"/>
              </a:rPr>
              <a:t> 윈도우 </a:t>
            </a:r>
            <a:r>
              <a:rPr lang="en-US" altLang="ko-KR" dirty="0" smtClean="0">
                <a:latin typeface="+mn-ea"/>
              </a:rPr>
              <a:t>2000</a:t>
            </a:r>
            <a:r>
              <a:rPr lang="ko-KR" altLang="en-US" dirty="0" smtClean="0">
                <a:latin typeface="+mn-ea"/>
              </a:rPr>
              <a:t>과 윈도우 </a:t>
            </a:r>
            <a:r>
              <a:rPr lang="en-US" altLang="ko-KR" dirty="0" smtClean="0">
                <a:latin typeface="+mn-ea"/>
              </a:rPr>
              <a:t>NT </a:t>
            </a:r>
            <a:r>
              <a:rPr lang="ko-KR" altLang="en-US" dirty="0" smtClean="0">
                <a:latin typeface="+mn-ea"/>
              </a:rPr>
              <a:t>서버를 경유지로 이용해 미국 백악관을 공격하였는데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국내도 최소 </a:t>
            </a:r>
            <a:r>
              <a:rPr lang="en-US" altLang="ko-KR" dirty="0" smtClean="0">
                <a:latin typeface="+mn-ea"/>
              </a:rPr>
              <a:t>3</a:t>
            </a:r>
            <a:r>
              <a:rPr lang="ko-KR" altLang="en-US" dirty="0" smtClean="0">
                <a:latin typeface="+mn-ea"/>
              </a:rPr>
              <a:t>만대 이상의 </a:t>
            </a:r>
            <a:endParaRPr lang="en-US" altLang="ko-KR" dirty="0" smtClean="0">
              <a:latin typeface="+mn-ea"/>
            </a:endParaRPr>
          </a:p>
          <a:p>
            <a:pPr lvl="3"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시스템이 피해를 입은 것으로 추정됨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/>
            <a:r>
              <a:rPr lang="ko-KR" altLang="en-US" b="1" dirty="0" smtClean="0"/>
              <a:t>인터넷 대란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2003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</a:t>
            </a:r>
            <a:r>
              <a:rPr lang="ko-KR" altLang="en-US" dirty="0" smtClean="0"/>
              <a:t> 인터넷 대란을 일으킨 </a:t>
            </a:r>
            <a:r>
              <a:rPr lang="en-US" altLang="ko-KR" dirty="0" err="1" smtClean="0"/>
              <a:t>SQL_Overflow</a:t>
            </a:r>
            <a:r>
              <a:rPr lang="en-US" altLang="ko-KR" dirty="0" smtClean="0"/>
              <a:t>(</a:t>
            </a:r>
            <a:r>
              <a:rPr lang="ko-KR" altLang="en-US" dirty="0" smtClean="0"/>
              <a:t>일명 </a:t>
            </a:r>
            <a:r>
              <a:rPr lang="ko-KR" altLang="en-US" dirty="0" err="1" smtClean="0"/>
              <a:t>슬래머</a:t>
            </a:r>
            <a:r>
              <a:rPr lang="en-US" altLang="ko-KR" dirty="0" smtClean="0"/>
              <a:t>) </a:t>
            </a:r>
            <a:r>
              <a:rPr lang="ko-KR" altLang="en-US" dirty="0" err="1" smtClean="0"/>
              <a:t>웜이</a:t>
            </a:r>
            <a:r>
              <a:rPr lang="ko-KR" altLang="en-US" dirty="0" smtClean="0"/>
              <a:t> 등장</a:t>
            </a:r>
            <a:endParaRPr lang="en-US" altLang="ko-KR" dirty="0" smtClean="0"/>
          </a:p>
          <a:p>
            <a:pPr lvl="3">
              <a:spcBef>
                <a:spcPts val="288"/>
              </a:spcBef>
            </a:pPr>
            <a:r>
              <a:rPr lang="en-US" altLang="ko-KR" dirty="0" smtClean="0">
                <a:latin typeface="+mn-ea"/>
              </a:rPr>
              <a:t>CAIDA</a:t>
            </a:r>
            <a:r>
              <a:rPr lang="ko-KR" altLang="en-US" dirty="0" smtClean="0">
                <a:latin typeface="+mn-ea"/>
              </a:rPr>
              <a:t>에 따르면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기준으로 </a:t>
            </a:r>
            <a:r>
              <a:rPr lang="en-US" altLang="ko-KR" dirty="0" smtClean="0">
                <a:latin typeface="+mn-ea"/>
              </a:rPr>
              <a:t>2003</a:t>
            </a:r>
            <a:r>
              <a:rPr lang="ko-KR" altLang="en-US" dirty="0" smtClean="0">
                <a:latin typeface="+mn-ea"/>
              </a:rPr>
              <a:t>년 </a:t>
            </a:r>
            <a:r>
              <a:rPr lang="en-US" altLang="ko-KR" dirty="0" smtClean="0">
                <a:latin typeface="+mn-ea"/>
              </a:rPr>
              <a:t>1</a:t>
            </a:r>
            <a:r>
              <a:rPr lang="ko-KR" altLang="en-US" dirty="0" smtClean="0">
                <a:latin typeface="+mn-ea"/>
              </a:rPr>
              <a:t>월 </a:t>
            </a:r>
            <a:r>
              <a:rPr lang="en-US" altLang="ko-KR" dirty="0" smtClean="0">
                <a:latin typeface="+mn-ea"/>
              </a:rPr>
              <a:t>25</a:t>
            </a:r>
            <a:r>
              <a:rPr lang="ko-KR" altLang="en-US" dirty="0" smtClean="0">
                <a:latin typeface="+mn-ea"/>
              </a:rPr>
              <a:t>일 </a:t>
            </a:r>
            <a:r>
              <a:rPr lang="en-US" altLang="ko-KR" dirty="0" smtClean="0">
                <a:latin typeface="+mn-ea"/>
              </a:rPr>
              <a:t>05</a:t>
            </a:r>
            <a:r>
              <a:rPr lang="ko-KR" altLang="en-US" dirty="0" smtClean="0">
                <a:latin typeface="+mn-ea"/>
              </a:rPr>
              <a:t>시 </a:t>
            </a:r>
            <a:r>
              <a:rPr lang="en-US" altLang="ko-KR" dirty="0" smtClean="0">
                <a:latin typeface="+mn-ea"/>
              </a:rPr>
              <a:t>29</a:t>
            </a:r>
            <a:r>
              <a:rPr lang="ko-KR" altLang="en-US" dirty="0" smtClean="0">
                <a:latin typeface="+mn-ea"/>
              </a:rPr>
              <a:t>분에 </a:t>
            </a:r>
            <a:r>
              <a:rPr lang="ko-KR" altLang="en-US" dirty="0" err="1" smtClean="0">
                <a:latin typeface="+mn-ea"/>
              </a:rPr>
              <a:t>슬래머가</a:t>
            </a:r>
            <a:r>
              <a:rPr lang="ko-KR" altLang="en-US" dirty="0" smtClean="0">
                <a:latin typeface="+mn-ea"/>
              </a:rPr>
              <a:t> 퍼지기 시작하여</a:t>
            </a:r>
            <a:r>
              <a:rPr lang="en-US" altLang="ko-KR" dirty="0" smtClean="0">
                <a:latin typeface="+mn-ea"/>
              </a:rPr>
              <a:t>, 06</a:t>
            </a:r>
            <a:r>
              <a:rPr lang="ko-KR" altLang="en-US" dirty="0" smtClean="0">
                <a:latin typeface="+mn-ea"/>
              </a:rPr>
              <a:t>시를 기준으로 전 세계의 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74,855</a:t>
            </a:r>
            <a:r>
              <a:rPr lang="ko-KR" altLang="en-US" dirty="0" smtClean="0">
                <a:latin typeface="+mn-ea"/>
              </a:rPr>
              <a:t>대 시스템이 그림과 같이 감염됨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3">
              <a:spcBef>
                <a:spcPts val="288"/>
              </a:spcBef>
            </a:pPr>
            <a:r>
              <a:rPr lang="en-US" altLang="ko-KR" dirty="0" smtClean="0">
                <a:latin typeface="+mn-ea"/>
              </a:rPr>
              <a:t>8</a:t>
            </a:r>
            <a:r>
              <a:rPr lang="ko-KR" altLang="en-US" dirty="0" smtClean="0">
                <a:latin typeface="+mn-ea"/>
              </a:rPr>
              <a:t>월에는 </a:t>
            </a:r>
            <a:r>
              <a:rPr lang="en-US" altLang="ko-KR" dirty="0" smtClean="0">
                <a:latin typeface="+mn-ea"/>
              </a:rPr>
              <a:t>1~2</a:t>
            </a:r>
            <a:r>
              <a:rPr lang="ko-KR" altLang="en-US" dirty="0" smtClean="0">
                <a:latin typeface="+mn-ea"/>
              </a:rPr>
              <a:t>분 간격으로 컴퓨터를 강제 </a:t>
            </a:r>
            <a:r>
              <a:rPr lang="ko-KR" altLang="en-US" dirty="0" err="1" smtClean="0">
                <a:latin typeface="+mn-ea"/>
              </a:rPr>
              <a:t>재부팅시킴으로써</a:t>
            </a:r>
            <a:r>
              <a:rPr lang="ko-KR" altLang="en-US" dirty="0" smtClean="0">
                <a:latin typeface="+mn-ea"/>
              </a:rPr>
              <a:t> 국내외적으로 큰 피해를 준 </a:t>
            </a:r>
            <a:r>
              <a:rPr lang="ko-KR" altLang="en-US" dirty="0" err="1" smtClean="0">
                <a:latin typeface="+mn-ea"/>
              </a:rPr>
              <a:t>블래스터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웜</a:t>
            </a:r>
            <a:r>
              <a:rPr lang="en-US" altLang="ko-KR" dirty="0" smtClean="0">
                <a:latin typeface="+mn-ea"/>
              </a:rPr>
              <a:t>(Blaster Worm)</a:t>
            </a:r>
            <a:r>
              <a:rPr lang="ko-KR" altLang="en-US" dirty="0" smtClean="0">
                <a:latin typeface="+mn-ea"/>
              </a:rPr>
              <a:t>을 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시작으로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err="1" smtClean="0">
                <a:latin typeface="+mn-ea"/>
              </a:rPr>
              <a:t>웰치아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웜</a:t>
            </a:r>
            <a:r>
              <a:rPr lang="en-US" altLang="ko-KR" dirty="0" smtClean="0">
                <a:latin typeface="+mn-ea"/>
              </a:rPr>
              <a:t>(</a:t>
            </a:r>
            <a:r>
              <a:rPr lang="en-US" altLang="ko-KR" dirty="0" err="1" smtClean="0">
                <a:latin typeface="+mn-ea"/>
              </a:rPr>
              <a:t>Welchia</a:t>
            </a:r>
            <a:r>
              <a:rPr lang="en-US" altLang="ko-KR" dirty="0" smtClean="0">
                <a:latin typeface="+mn-ea"/>
              </a:rPr>
              <a:t> Worm), </a:t>
            </a:r>
            <a:r>
              <a:rPr lang="ko-KR" altLang="en-US" dirty="0" smtClean="0">
                <a:latin typeface="+mn-ea"/>
              </a:rPr>
              <a:t>엄청난 양의 </a:t>
            </a:r>
            <a:r>
              <a:rPr lang="ko-KR" altLang="en-US" dirty="0" err="1" smtClean="0">
                <a:latin typeface="+mn-ea"/>
              </a:rPr>
              <a:t>스팸</a:t>
            </a:r>
            <a:r>
              <a:rPr lang="ko-KR" altLang="en-US" dirty="0" smtClean="0">
                <a:latin typeface="+mn-ea"/>
              </a:rPr>
              <a:t> 메일을 집중 발송해 전 세계를 깜짝 놀라게 한 </a:t>
            </a:r>
            <a:r>
              <a:rPr lang="ko-KR" altLang="en-US" dirty="0" err="1" smtClean="0">
                <a:latin typeface="+mn-ea"/>
              </a:rPr>
              <a:t>소빅</a:t>
            </a:r>
            <a:r>
              <a:rPr lang="en-US" altLang="ko-KR" dirty="0" smtClean="0">
                <a:latin typeface="+mn-ea"/>
              </a:rPr>
              <a:t>.F </a:t>
            </a:r>
            <a:r>
              <a:rPr lang="ko-KR" altLang="en-US" dirty="0" err="1" smtClean="0">
                <a:latin typeface="+mn-ea"/>
              </a:rPr>
              <a:t>웜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(</a:t>
            </a:r>
            <a:r>
              <a:rPr lang="en-US" altLang="ko-KR" dirty="0" err="1" smtClean="0">
                <a:latin typeface="+mn-ea"/>
              </a:rPr>
              <a:t>Sobig.F</a:t>
            </a:r>
            <a:r>
              <a:rPr lang="en-US" altLang="ko-KR" dirty="0" smtClean="0">
                <a:latin typeface="+mn-ea"/>
              </a:rPr>
              <a:t> Worm) </a:t>
            </a:r>
            <a:r>
              <a:rPr lang="ko-KR" altLang="en-US" dirty="0" smtClean="0">
                <a:latin typeface="+mn-ea"/>
              </a:rPr>
              <a:t>등이 발생</a:t>
            </a:r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/>
          </a:p>
          <a:p>
            <a:pPr lvl="3">
              <a:spcBef>
                <a:spcPts val="288"/>
              </a:spcBef>
              <a:buNone/>
            </a:pPr>
            <a:endParaRPr lang="en-US" altLang="ko-KR" dirty="0" smtClean="0">
              <a:latin typeface="+mn-ea"/>
            </a:endParaRPr>
          </a:p>
          <a:p>
            <a:pPr lvl="2">
              <a:buNone/>
            </a:pPr>
            <a:r>
              <a:rPr lang="en-US" altLang="ko-KR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악성코드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51378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악성코드의 역사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ko-KR" altLang="en-US" dirty="0" smtClean="0"/>
              <a:t>변종 </a:t>
            </a:r>
            <a:r>
              <a:rPr lang="ko-KR" altLang="en-US" dirty="0" err="1" smtClean="0"/>
              <a:t>웜의</a:t>
            </a:r>
            <a:r>
              <a:rPr lang="ko-KR" altLang="en-US" dirty="0" smtClean="0"/>
              <a:t> 발생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2000</a:t>
            </a:r>
            <a:r>
              <a:rPr lang="ko-KR" altLang="en-US" dirty="0" smtClean="0"/>
              <a:t>년 중반에 들어서면서 </a:t>
            </a:r>
            <a:r>
              <a:rPr lang="ko-KR" altLang="en-US" dirty="0" err="1" smtClean="0"/>
              <a:t>웜의</a:t>
            </a:r>
            <a:r>
              <a:rPr lang="ko-KR" altLang="en-US" dirty="0" smtClean="0"/>
              <a:t> 다양한 변종이 지속적으로 등장해 컴퓨터 사용자를 괴롭힘</a:t>
            </a:r>
            <a:r>
              <a:rPr lang="en-US" altLang="ko-KR" dirty="0" smtClean="0"/>
              <a:t>. </a:t>
            </a:r>
          </a:p>
          <a:p>
            <a:pPr lvl="2"/>
            <a:r>
              <a:rPr lang="en-US" altLang="ko-KR" dirty="0" smtClean="0"/>
              <a:t>2005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멀티미디어 메시징 서비스</a:t>
            </a:r>
            <a:r>
              <a:rPr lang="en-US" altLang="ko-KR" dirty="0" smtClean="0"/>
              <a:t>(MMS)</a:t>
            </a:r>
            <a:r>
              <a:rPr lang="ko-KR" altLang="en-US" dirty="0" smtClean="0"/>
              <a:t>를 이용해 감염된 휴대폰에 저장된 전화번호로 악성코드를 </a:t>
            </a:r>
            <a:r>
              <a:rPr lang="ko-KR" altLang="en-US" dirty="0" err="1" smtClean="0"/>
              <a:t>퍼뜨리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는 휴대폰 악성코드 컴워리어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CommWarrior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등장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플로피 디스크와 같은 저장 미디어나 인터넷 등을 통해서만 전파되던 악성코드가 핸드폰 통신망을 통해 전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파되기에</a:t>
            </a:r>
            <a:r>
              <a:rPr lang="ko-KR" altLang="en-US" dirty="0" smtClean="0"/>
              <a:t> 이름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악성코드는 수백만 종에 이르며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악성코드로 인한 피해액은 수백억 달러에 이르고 그 액수도 해마다 커지고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233" y="1645572"/>
            <a:ext cx="5591767" cy="243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407707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6-2]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슬래머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웜의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전파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악성코드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악성코드의 분류</a:t>
            </a:r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989357" y="1968513"/>
          <a:ext cx="7759107" cy="396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372"/>
                <a:gridCol w="6448735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이름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코드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설명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바이러스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사용자 컴퓨터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네트워크로 공유된 컴퓨터 포함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내에서 사용자 몰래 프로그램이나 실행 가능한 부분을 변형해 자신 또는 자신의 변형을 복사하는 프로그램이다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가장 큰 특성은 복제와 감염이다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다른 네트워크의 컴퓨터로 스스로 전파되지는 않는다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웜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인터넷 또는 네트워크를 통해서 컴퓨터에서 컴퓨터로 전파되는 악성 프로그램이다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윈도우의 취약점 또는 응용 프로그램의 취약점을 이용하거나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이메일이나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공유 폴더를 통해 전파되며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최근에는 공유 프로그램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(P2P)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을 이용하여 전파되기도 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바이러스와 달리 스스로 전파되는 특성이 있다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트로이 목마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바이러스나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웜처럼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컴퓨터에 직접적인 피해를 주지는 않지만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악의적인 공격자가 컴퓨터에 침투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하여 사용자의 컴퓨터를 조종할 수 있는 프로그램이다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고의적으로 만들어졌다는 점에서 프로그래머의 실수인 버그와는 다르다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자기 자신을 다른 파일에 복사하지 않는다는 점에서 컴퓨터 바이러스와 구별된다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인터넷 악성코드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인가되지 않은 성인 사이트나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크랙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사이트 등에 접속할 때 감염된다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예전에는 인터넷 악성코드로 끝나는 경우가 많았으나 최근에는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웜의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형태로 전이되고 있다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스파이웨어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자신이 설치된 시스템의 정보를 원격지의 특정한 서버에 주기적으로 보내는 프로그램이다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사용자가 주로 방문하는 사이트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검색어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등 취향을 파악하기 위한 것도 있지만 패스워드 등과 같은 특정 정보를 원격지에 보내는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스파이웨어도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존재한다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582" y="167417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악성코드의 분류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악성코드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07362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악성코드의 분류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5944"/>
              </p:ext>
            </p:extLst>
          </p:nvPr>
        </p:nvGraphicFramePr>
        <p:xfrm>
          <a:off x="989357" y="1721932"/>
          <a:ext cx="7759108" cy="497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3"/>
                <a:gridCol w="1584176"/>
                <a:gridCol w="4752529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7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대분류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소분류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설명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9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시스템 관련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시스템 설정 정보 변경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변경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레지스트리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키 값을 변경하여 시스템의 정보를 변경한다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6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FAT 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파괴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시스템의 파일 시스템을 파괴한다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6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CMOS 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변경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CMOS 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내용을 변경하여 부팅 때 에러를 발생시킨다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6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CMOS 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정보 파괴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CMOS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의 일부를 파괴한다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6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기본 메모리 감소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시스템의 기본 메모리를 줄인다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6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시스템 속도 저하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시스템의 속도를 저하시킨다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6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프로그램 자동 실행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레지스터리 값을 변경해 시스템을 부팅할 때 특정 프로그램을 자동으로 실행시킨다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6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프로세스 종료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특정 프로세스를 강제로 종료시킨다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6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시스템 </a:t>
                      </a:r>
                      <a:r>
                        <a:rPr lang="ko-KR" altLang="en-US" sz="7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재부팅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시스템을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재부팅시킨다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네트워크 관련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메일 발송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특정 사용자에게 메일을 발송한다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6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정보 유출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사용자의 정보를 네트워크를 통해서 공격자 컴퓨터로 전송한다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6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네트워크 속도 저하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감염된 컴퓨터가 속한 네트워크가 느려진다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6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메시지 전송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메시지를 네트워크를 통해 다른 컴퓨터로 전달한다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6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특정 포트 오픈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특정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백도어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포트를 연다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하드 디스크 관련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하드 </a:t>
                      </a:r>
                      <a:r>
                        <a:rPr lang="ko-KR" altLang="en-US" sz="7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디스트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포맷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하드 디스크를 포맷한다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6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부트 섹터 파괴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하드 디스크의 특정 부분을 파괴한다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파일 관련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파일 생성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특정 파일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주로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백도어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파일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을 생성한다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6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파일 삭제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특정 파일이나 디렉터리를 삭제한다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6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파일 감염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바이러스가 특정 파일을 감염시킨다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6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파일 손상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바이러스가 특정 파일에 겹쳐 쓰기 형태로 감염되면 파일이 손상된다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특이 증상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이상 화면 출력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출력 화면에 특정 내용이 나타난다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특정음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발생 컴퓨터에서 </a:t>
                      </a:r>
                      <a:r>
                        <a:rPr lang="ko-KR" altLang="en-US" sz="7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특정음이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난다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메시지 상자 출력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화면에 특정 메시지 상자가 나타난다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증상 없음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특이한 증상이 없다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582" y="1427593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악성 프로그램으로 인해 발생할 수 있는 증상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바이러스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62598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바이러스의 정의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악성코드 중에 가장 기본적인 형태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 컴퓨터</a:t>
            </a:r>
            <a:r>
              <a:rPr lang="en-US" altLang="ko-KR" dirty="0" smtClean="0"/>
              <a:t>(</a:t>
            </a:r>
            <a:r>
              <a:rPr lang="ko-KR" altLang="en-US" dirty="0" smtClean="0"/>
              <a:t>네트워크로 공유된 컴퓨터 포함</a:t>
            </a:r>
            <a:r>
              <a:rPr lang="en-US" altLang="ko-KR" dirty="0" smtClean="0"/>
              <a:t>) </a:t>
            </a:r>
            <a:r>
              <a:rPr lang="ko-KR" altLang="en-US" dirty="0" smtClean="0"/>
              <a:t>내에서 사용자 몰래 프로그램이나 실행 가능한 부분을 변형해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자신 또는 자신의 변형을 복사하는 프로그램을 말함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최초의 악성 코드가 만들진 </a:t>
            </a:r>
            <a:r>
              <a:rPr lang="en-US" altLang="ko-KR" dirty="0" smtClean="0"/>
              <a:t>1980</a:t>
            </a:r>
            <a:r>
              <a:rPr lang="ko-KR" altLang="en-US" dirty="0" smtClean="0"/>
              <a:t>년대 이후에서 </a:t>
            </a:r>
            <a:r>
              <a:rPr lang="en-US" altLang="ko-KR" dirty="0" smtClean="0"/>
              <a:t>2000</a:t>
            </a:r>
            <a:r>
              <a:rPr lang="ko-KR" altLang="en-US" dirty="0" smtClean="0"/>
              <a:t>년대 초반까지 악성 코드의 주류를 차지</a:t>
            </a:r>
            <a:endParaRPr lang="en-US" altLang="ko-KR" dirty="0" smtClean="0"/>
          </a:p>
          <a:p>
            <a:pPr>
              <a:buNone/>
            </a:pPr>
            <a:endParaRPr lang="en-US" altLang="ko-KR" sz="1200" dirty="0" smtClean="0"/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세대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원시형</a:t>
            </a:r>
            <a:r>
              <a:rPr lang="ko-KR" altLang="en-US" dirty="0" smtClean="0"/>
              <a:t> 바이러스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부트 바이러스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플로피 디스크나 하드 디스크의 부트 섹터에 감염되는 바이러스로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부팅할 때 자동으로 동작</a:t>
            </a:r>
            <a:endParaRPr lang="en-US" altLang="ko-KR" dirty="0" smtClean="0"/>
          </a:p>
          <a:p>
            <a:pPr lvl="2"/>
            <a:r>
              <a:rPr lang="en-US" altLang="ko-KR" b="1" dirty="0" smtClean="0"/>
              <a:t>1</a:t>
            </a:r>
            <a:r>
              <a:rPr lang="ko-KR" altLang="en-US" b="1" dirty="0" smtClean="0"/>
              <a:t>단계 </a:t>
            </a:r>
            <a:r>
              <a:rPr lang="en-US" altLang="ko-KR" b="1" dirty="0" smtClean="0"/>
              <a:t>: POST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</a:pPr>
            <a:r>
              <a:rPr lang="en-US" altLang="ko-KR" dirty="0" smtClean="0"/>
              <a:t>POST</a:t>
            </a:r>
            <a:r>
              <a:rPr lang="ko-KR" altLang="en-US" dirty="0" smtClean="0"/>
              <a:t>는 하드웨어 자체가 시스템에 문제가 없는지 기본 사항을 스스로 체크하는 과정</a:t>
            </a:r>
            <a:endParaRPr lang="en-US" altLang="ko-KR" dirty="0" smtClean="0"/>
          </a:p>
          <a:p>
            <a:pPr lvl="3">
              <a:spcBef>
                <a:spcPts val="288"/>
              </a:spcBef>
              <a:tabLst>
                <a:tab pos="804863" algn="l"/>
              </a:tabLst>
            </a:pPr>
            <a:r>
              <a:rPr lang="en-US" altLang="ko-KR" dirty="0" smtClean="0"/>
              <a:t>BIOS</a:t>
            </a:r>
            <a:r>
              <a:rPr lang="ko-KR" altLang="en-US" dirty="0" smtClean="0"/>
              <a:t>에 의해서 실행되는데</a:t>
            </a:r>
            <a:r>
              <a:rPr lang="en-US" altLang="ko-KR" dirty="0" smtClean="0"/>
              <a:t>, POST </a:t>
            </a:r>
            <a:r>
              <a:rPr lang="ko-KR" altLang="en-US" dirty="0" smtClean="0"/>
              <a:t>도중 하드웨어에서 문제가 발견되면 사용자에게 여러 방법으로 그 문제를 알림</a:t>
            </a:r>
            <a:r>
              <a:rPr lang="en-US" altLang="ko-KR" dirty="0" smtClean="0"/>
              <a:t>.</a:t>
            </a:r>
          </a:p>
          <a:p>
            <a:pPr lvl="2">
              <a:spcBef>
                <a:spcPts val="288"/>
              </a:spcBef>
            </a:pPr>
            <a:r>
              <a:rPr lang="en-US" altLang="ko-KR" b="1" dirty="0" smtClean="0"/>
              <a:t>2</a:t>
            </a:r>
            <a:r>
              <a:rPr lang="ko-KR" altLang="en-US" b="1" dirty="0" smtClean="0"/>
              <a:t>단계 </a:t>
            </a:r>
            <a:r>
              <a:rPr lang="en-US" altLang="ko-KR" b="1" dirty="0" smtClean="0"/>
              <a:t>: CMOS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</a:pPr>
            <a:r>
              <a:rPr lang="en-US" altLang="ko-KR" dirty="0" smtClean="0"/>
              <a:t>CMOS</a:t>
            </a:r>
            <a:r>
              <a:rPr lang="ko-KR" altLang="en-US" dirty="0" smtClean="0"/>
              <a:t>에서는 기본 장치에 대한 설정과 부팅 순서를 설정할 수 있음</a:t>
            </a:r>
            <a:r>
              <a:rPr lang="en-US" altLang="ko-KR" dirty="0" smtClean="0"/>
              <a:t>.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</a:pPr>
            <a:r>
              <a:rPr lang="en-US" altLang="ko-KR" dirty="0" smtClean="0"/>
              <a:t>BIOS</a:t>
            </a:r>
            <a:r>
              <a:rPr lang="ko-KR" altLang="en-US" dirty="0" smtClean="0"/>
              <a:t>는</a:t>
            </a:r>
            <a:r>
              <a:rPr lang="en-US" altLang="ko-KR" dirty="0" smtClean="0"/>
              <a:t>CMOS</a:t>
            </a:r>
            <a:r>
              <a:rPr lang="ko-KR" altLang="en-US" dirty="0" smtClean="0"/>
              <a:t>에서 이런 기본 설정 사항을 읽어 시스템에 적용</a:t>
            </a:r>
            <a:endParaRPr lang="en-US" altLang="ko-KR" dirty="0" smtClean="0"/>
          </a:p>
          <a:p>
            <a:pPr lvl="3">
              <a:spcBef>
                <a:spcPts val="288"/>
              </a:spcBef>
              <a:tabLst>
                <a:tab pos="804863" algn="l"/>
              </a:tabLst>
            </a:pPr>
            <a:endParaRPr lang="en-US" altLang="ko-KR" b="1" dirty="0" smtClean="0"/>
          </a:p>
          <a:p>
            <a:pPr lvl="1"/>
            <a:endParaRPr lang="ko-KR" altLang="en-US" dirty="0"/>
          </a:p>
        </p:txBody>
      </p:sp>
      <p:pic>
        <p:nvPicPr>
          <p:cNvPr id="5" name="Picture 2" descr="C:\Documents and Settings\Administrator\바탕 화면\실이미지\6장\6-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62232"/>
            <a:ext cx="2304256" cy="17099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67718" y="647231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6-3]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CMOS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부팅 순서 결정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7324</TotalTime>
  <Words>2023</Words>
  <Application>Microsoft Office PowerPoint</Application>
  <PresentationFormat>화면 슬라이드 쇼(4:3)</PresentationFormat>
  <Paragraphs>593</Paragraphs>
  <Slides>35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Chapter 06. 악성코드 : 인터넷을 통해 전이되는 웜과 바이러스</vt:lpstr>
      <vt:lpstr>PowerPoint 프레젠테이션</vt:lpstr>
      <vt:lpstr>PowerPoint 프레젠테이션</vt:lpstr>
      <vt:lpstr>01 악성코드</vt:lpstr>
      <vt:lpstr>01 악성코드</vt:lpstr>
      <vt:lpstr>01 악성코드</vt:lpstr>
      <vt:lpstr>01 악성코드</vt:lpstr>
      <vt:lpstr>01 악성코드</vt:lpstr>
      <vt:lpstr>02 바이러스</vt:lpstr>
      <vt:lpstr>02 바이러스</vt:lpstr>
      <vt:lpstr>02 바이러스</vt:lpstr>
      <vt:lpstr>02 바이러스</vt:lpstr>
      <vt:lpstr>02 바이러스</vt:lpstr>
      <vt:lpstr>02 바이러스</vt:lpstr>
      <vt:lpstr>02 바이러스</vt:lpstr>
      <vt:lpstr>02 바이러스</vt:lpstr>
      <vt:lpstr>03 웜</vt:lpstr>
      <vt:lpstr>03 웜</vt:lpstr>
      <vt:lpstr>03 웜</vt:lpstr>
      <vt:lpstr>04 기타 악성코드</vt:lpstr>
      <vt:lpstr>04 기타 악성코드</vt:lpstr>
      <vt:lpstr>05 악성코드 탐지 및 대응책</vt:lpstr>
      <vt:lpstr>05 악성코드 탐지 및 대응책</vt:lpstr>
      <vt:lpstr>05 악성코드 탐지 및 대응책</vt:lpstr>
      <vt:lpstr>05 악성코드 탐지 및 대응책</vt:lpstr>
      <vt:lpstr>05 악성코드 탐지 및 대응책</vt:lpstr>
      <vt:lpstr>05 악성코드 탐지 및 대응책</vt:lpstr>
      <vt:lpstr>05 악성코드 탐지 및 대응책</vt:lpstr>
      <vt:lpstr>05 악성코드 탐지 및 대응책</vt:lpstr>
      <vt:lpstr>05 악성코드 탐지 및 대응책</vt:lpstr>
      <vt:lpstr>05 악성코드 탐지 및 대응책</vt:lpstr>
      <vt:lpstr>05 악성코드 탐지 및 대응책</vt:lpstr>
      <vt:lpstr>05 악성코드 탐지 및 대응책</vt:lpstr>
      <vt:lpstr>05 악성코드 탐지 및 대응책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김이화</dc:creator>
  <cp:lastModifiedBy>Windows 사용자</cp:lastModifiedBy>
  <cp:revision>1008</cp:revision>
  <dcterms:created xsi:type="dcterms:W3CDTF">2012-07-11T10:23:22Z</dcterms:created>
  <dcterms:modified xsi:type="dcterms:W3CDTF">2017-04-27T06:59:14Z</dcterms:modified>
</cp:coreProperties>
</file>